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Default Extension="doc" ContentType="application/msword"/>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47"/>
  </p:notesMasterIdLst>
  <p:handoutMasterIdLst>
    <p:handoutMasterId r:id="rId48"/>
  </p:handoutMasterIdLst>
  <p:sldIdLst>
    <p:sldId id="256" r:id="rId2"/>
    <p:sldId id="270" r:id="rId3"/>
    <p:sldId id="257" r:id="rId4"/>
    <p:sldId id="271" r:id="rId5"/>
    <p:sldId id="258" r:id="rId6"/>
    <p:sldId id="318" r:id="rId7"/>
    <p:sldId id="320" r:id="rId8"/>
    <p:sldId id="319" r:id="rId9"/>
    <p:sldId id="321" r:id="rId10"/>
    <p:sldId id="314" r:id="rId11"/>
    <p:sldId id="315" r:id="rId12"/>
    <p:sldId id="316" r:id="rId13"/>
    <p:sldId id="317" r:id="rId14"/>
    <p:sldId id="323" r:id="rId15"/>
    <p:sldId id="297" r:id="rId16"/>
    <p:sldId id="322" r:id="rId17"/>
    <p:sldId id="324" r:id="rId18"/>
    <p:sldId id="326" r:id="rId19"/>
    <p:sldId id="325" r:id="rId20"/>
    <p:sldId id="259" r:id="rId21"/>
    <p:sldId id="261" r:id="rId22"/>
    <p:sldId id="290" r:id="rId23"/>
    <p:sldId id="269" r:id="rId24"/>
    <p:sldId id="266" r:id="rId25"/>
    <p:sldId id="267" r:id="rId26"/>
    <p:sldId id="273" r:id="rId27"/>
    <p:sldId id="299" r:id="rId28"/>
    <p:sldId id="313" r:id="rId29"/>
    <p:sldId id="300" r:id="rId30"/>
    <p:sldId id="301" r:id="rId31"/>
    <p:sldId id="302" r:id="rId32"/>
    <p:sldId id="303" r:id="rId33"/>
    <p:sldId id="304" r:id="rId34"/>
    <p:sldId id="305" r:id="rId35"/>
    <p:sldId id="306" r:id="rId36"/>
    <p:sldId id="307" r:id="rId37"/>
    <p:sldId id="308" r:id="rId38"/>
    <p:sldId id="309" r:id="rId39"/>
    <p:sldId id="310" r:id="rId40"/>
    <p:sldId id="311" r:id="rId41"/>
    <p:sldId id="312" r:id="rId42"/>
    <p:sldId id="276" r:id="rId43"/>
    <p:sldId id="277" r:id="rId44"/>
    <p:sldId id="289" r:id="rId45"/>
    <p:sldId id="327" r:id="rId46"/>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2" autoAdjust="0"/>
    <p:restoredTop sz="78352" autoAdjust="0"/>
  </p:normalViewPr>
  <p:slideViewPr>
    <p:cSldViewPr snapToGrid="0">
      <p:cViewPr varScale="1">
        <p:scale>
          <a:sx n="70" d="100"/>
          <a:sy n="70" d="100"/>
        </p:scale>
        <p:origin x="1166" y="43"/>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3" d="100"/>
          <a:sy n="83" d="100"/>
        </p:scale>
        <p:origin x="2010"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D2554915-5407-41DE-A524-4A3FCA2CA8AF}" type="datetimeFigureOut">
              <a:rPr lang="en-US" smtClean="0"/>
              <a:t>11/6/2014</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01F6DF30-D715-4E26-8823-E3DBA669DAF8}" type="slidenum">
              <a:rPr lang="en-US" smtClean="0"/>
              <a:t>‹#›</a:t>
            </a:fld>
            <a:endParaRPr lang="en-US"/>
          </a:p>
        </p:txBody>
      </p:sp>
    </p:spTree>
    <p:extLst>
      <p:ext uri="{BB962C8B-B14F-4D97-AF65-F5344CB8AC3E}">
        <p14:creationId xmlns:p14="http://schemas.microsoft.com/office/powerpoint/2010/main" val="70819952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E957FC5B-8111-44D2-9EAA-8CD0E458EB8C}" type="datetimeFigureOut">
              <a:rPr lang="en-US" smtClean="0"/>
              <a:t>11/6/2014</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3BBED5EB-9DA5-42DE-89E8-1BE2AA59EC25}" type="slidenum">
              <a:rPr lang="en-US" smtClean="0"/>
              <a:t>‹#›</a:t>
            </a:fld>
            <a:endParaRPr lang="en-US"/>
          </a:p>
        </p:txBody>
      </p:sp>
    </p:spTree>
    <p:extLst>
      <p:ext uri="{BB962C8B-B14F-4D97-AF65-F5344CB8AC3E}">
        <p14:creationId xmlns:p14="http://schemas.microsoft.com/office/powerpoint/2010/main" val="40152302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a:t>
            </a:r>
            <a:r>
              <a:rPr lang="en-US" baseline="0" dirty="0" smtClean="0"/>
              <a:t> we are going to talk about a different method used to conduct life cycle assessment called economic input output life cycle assessment. The format of this class is going to be a little different. First we will recap a bit about what we have been learning in the class and compare it with Economic input output LCA or EIOLCA. Then we will do a class activity and after all this we will define and discuss what EIOLCA is. </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1</a:t>
            </a:fld>
            <a:endParaRPr lang="en-US"/>
          </a:p>
        </p:txBody>
      </p:sp>
    </p:spTree>
    <p:extLst>
      <p:ext uri="{BB962C8B-B14F-4D97-AF65-F5344CB8AC3E}">
        <p14:creationId xmlns:p14="http://schemas.microsoft.com/office/powerpoint/2010/main" val="8461777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goal of this exercise is to make 1,000,00 cans of soda.</a:t>
            </a:r>
            <a:r>
              <a:rPr lang="en-US" baseline="0" dirty="0" smtClean="0"/>
              <a:t> You are provided with purchase order slips, a table to note down purchase orders received, and the production functions. Calculate and trade with groups based on what you need to produce 1,000,000 cans of soda. </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16</a:t>
            </a:fld>
            <a:endParaRPr lang="en-US"/>
          </a:p>
        </p:txBody>
      </p:sp>
    </p:spTree>
    <p:extLst>
      <p:ext uri="{BB962C8B-B14F-4D97-AF65-F5344CB8AC3E}">
        <p14:creationId xmlns:p14="http://schemas.microsoft.com/office/powerpoint/2010/main" val="3163647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17</a:t>
            </a:fld>
            <a:endParaRPr lang="en-US"/>
          </a:p>
        </p:txBody>
      </p:sp>
    </p:spTree>
    <p:extLst>
      <p:ext uri="{BB962C8B-B14F-4D97-AF65-F5344CB8AC3E}">
        <p14:creationId xmlns:p14="http://schemas.microsoft.com/office/powerpoint/2010/main" val="4279682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7600" cy="3486150"/>
          </a:xfrm>
        </p:spPr>
      </p:sp>
      <p:sp>
        <p:nvSpPr>
          <p:cNvPr id="3" name="Notes Placeholder 2"/>
          <p:cNvSpPr>
            <a:spLocks noGrp="1"/>
          </p:cNvSpPr>
          <p:nvPr>
            <p:ph type="body" idx="1"/>
          </p:nvPr>
        </p:nvSpPr>
        <p:spPr/>
        <p:txBody>
          <a:bodyPr/>
          <a:lstStyle/>
          <a:p>
            <a:r>
              <a:rPr lang="en-US" dirty="0" smtClean="0"/>
              <a:t>ANSWER SLIDE – DO NOT POST BEFORE LECTURE</a:t>
            </a:r>
          </a:p>
          <a:p>
            <a:endParaRPr lang="en-US" dirty="0" smtClean="0"/>
          </a:p>
          <a:p>
            <a:r>
              <a:rPr lang="en-US" dirty="0" smtClean="0"/>
              <a:t>                   Wastewater   Solid Waste</a:t>
            </a:r>
          </a:p>
          <a:p>
            <a:r>
              <a:rPr lang="en-US" dirty="0" smtClean="0"/>
              <a:t>Soda	6250	10,001</a:t>
            </a:r>
          </a:p>
          <a:p>
            <a:r>
              <a:rPr lang="en-US" dirty="0" smtClean="0"/>
              <a:t>Can	5,082	0	</a:t>
            </a:r>
          </a:p>
          <a:p>
            <a:r>
              <a:rPr lang="en-US" dirty="0" smtClean="0"/>
              <a:t>Aluminum	51,389	87,816</a:t>
            </a:r>
          </a:p>
          <a:p>
            <a:r>
              <a:rPr lang="en-US" dirty="0" smtClean="0"/>
              <a:t>Water	0	156</a:t>
            </a:r>
          </a:p>
          <a:p>
            <a:endParaRPr lang="en-US" dirty="0" smtClean="0"/>
          </a:p>
          <a:p>
            <a:r>
              <a:rPr lang="en-US" dirty="0" smtClean="0"/>
              <a:t>Total	62,721	97,974</a:t>
            </a:r>
          </a:p>
          <a:p>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BABAEAE8-F698-9140-86D1-BB2B95DFCDB4}" type="slidenum">
              <a:rPr lang="en-US" smtClean="0"/>
              <a:pPr>
                <a:defRPr/>
              </a:pPr>
              <a:t>19</a:t>
            </a:fld>
            <a:endParaRPr lang="en-US"/>
          </a:p>
        </p:txBody>
      </p:sp>
    </p:spTree>
    <p:extLst>
      <p:ext uri="{BB962C8B-B14F-4D97-AF65-F5344CB8AC3E}">
        <p14:creationId xmlns:p14="http://schemas.microsoft.com/office/powerpoint/2010/main" val="29143932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22</a:t>
            </a:fld>
            <a:endParaRPr lang="en-US"/>
          </a:p>
        </p:txBody>
      </p:sp>
    </p:spTree>
    <p:extLst>
      <p:ext uri="{BB962C8B-B14F-4D97-AF65-F5344CB8AC3E}">
        <p14:creationId xmlns:p14="http://schemas.microsoft.com/office/powerpoint/2010/main" val="25308136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38652428" indent="-38186541">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65887"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31774"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9766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63547"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073B0D9-F356-41AF-8151-239E4C7F63B3}" type="slidenum">
              <a:rPr lang="en-US" altLang="en-US" sz="1200"/>
              <a:pPr/>
              <a:t>25</a:t>
            </a:fld>
            <a:endParaRPr lang="en-US" altLang="en-US" sz="1200"/>
          </a:p>
        </p:txBody>
      </p:sp>
      <p:sp>
        <p:nvSpPr>
          <p:cNvPr id="65539" name="Rectangle 2"/>
          <p:cNvSpPr>
            <a:spLocks noGrp="1" noRot="1" noChangeAspect="1" noChangeArrowheads="1" noTextEdit="1"/>
          </p:cNvSpPr>
          <p:nvPr>
            <p:ph type="sldImg"/>
          </p:nvPr>
        </p:nvSpPr>
        <p:spPr>
          <a:xfrm>
            <a:off x="409575" y="698500"/>
            <a:ext cx="6192838" cy="3482975"/>
          </a:xfrm>
          <a:solidFill>
            <a:srgbClr val="FFFFFF"/>
          </a:solidFill>
          <a:ln w="12700" cap="flat"/>
        </p:spPr>
      </p:sp>
      <p:sp>
        <p:nvSpPr>
          <p:cNvPr id="65540" name="Rectangle 3"/>
          <p:cNvSpPr>
            <a:spLocks noGrp="1" noChangeArrowheads="1"/>
          </p:cNvSpPr>
          <p:nvPr>
            <p:ph type="body" idx="1"/>
          </p:nvPr>
        </p:nvSpPr>
        <p:spPr>
          <a:xfrm>
            <a:off x="933098" y="4415790"/>
            <a:ext cx="5144206" cy="418338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907" tIns="46158" rIns="93907" bIns="46158"/>
          <a:lstStyle/>
          <a:p>
            <a:endParaRPr lang="en-US" altLang="en-US" smtClean="0">
              <a:latin typeface="Times New Roman" panose="02020603050405020304" pitchFamily="18" charset="0"/>
            </a:endParaRPr>
          </a:p>
        </p:txBody>
      </p:sp>
    </p:spTree>
    <p:extLst>
      <p:ext uri="{BB962C8B-B14F-4D97-AF65-F5344CB8AC3E}">
        <p14:creationId xmlns:p14="http://schemas.microsoft.com/office/powerpoint/2010/main" val="41968206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26</a:t>
            </a:fld>
            <a:endParaRPr lang="en-US"/>
          </a:p>
        </p:txBody>
      </p:sp>
    </p:spTree>
    <p:extLst>
      <p:ext uri="{BB962C8B-B14F-4D97-AF65-F5344CB8AC3E}">
        <p14:creationId xmlns:p14="http://schemas.microsoft.com/office/powerpoint/2010/main" val="37620279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27</a:t>
            </a:fld>
            <a:endParaRPr lang="en-US"/>
          </a:p>
        </p:txBody>
      </p:sp>
    </p:spTree>
    <p:extLst>
      <p:ext uri="{BB962C8B-B14F-4D97-AF65-F5344CB8AC3E}">
        <p14:creationId xmlns:p14="http://schemas.microsoft.com/office/powerpoint/2010/main" val="2955987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29</a:t>
            </a:fld>
            <a:endParaRPr lang="en-US"/>
          </a:p>
        </p:txBody>
      </p:sp>
    </p:spTree>
    <p:extLst>
      <p:ext uri="{BB962C8B-B14F-4D97-AF65-F5344CB8AC3E}">
        <p14:creationId xmlns:p14="http://schemas.microsoft.com/office/powerpoint/2010/main" val="7871595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30</a:t>
            </a:fld>
            <a:endParaRPr lang="en-US"/>
          </a:p>
        </p:txBody>
      </p:sp>
    </p:spTree>
    <p:extLst>
      <p:ext uri="{BB962C8B-B14F-4D97-AF65-F5344CB8AC3E}">
        <p14:creationId xmlns:p14="http://schemas.microsoft.com/office/powerpoint/2010/main" val="3525012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32</a:t>
            </a:fld>
            <a:endParaRPr lang="en-US"/>
          </a:p>
        </p:txBody>
      </p:sp>
    </p:spTree>
    <p:extLst>
      <p:ext uri="{BB962C8B-B14F-4D97-AF65-F5344CB8AC3E}">
        <p14:creationId xmlns:p14="http://schemas.microsoft.com/office/powerpoint/2010/main" val="3324716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first let’s rewind and think about what we have been learning till now. The conventional way to conduct</a:t>
            </a:r>
            <a:r>
              <a:rPr lang="en-US" baseline="0" dirty="0" smtClean="0"/>
              <a:t> an LCA study is called process-based LCA. Let’s look at how we conduct a process-based study on a coffee maker. We would use databases such as USLCI or </a:t>
            </a:r>
            <a:r>
              <a:rPr lang="en-US" baseline="0" dirty="0" err="1" smtClean="0"/>
              <a:t>ecoinvent</a:t>
            </a:r>
            <a:r>
              <a:rPr lang="en-US" baseline="0" dirty="0" smtClean="0"/>
              <a:t> or software tools such as </a:t>
            </a:r>
            <a:r>
              <a:rPr lang="en-US" baseline="0" dirty="0" err="1" smtClean="0"/>
              <a:t>SimaPro</a:t>
            </a:r>
            <a:r>
              <a:rPr lang="en-US" baseline="0" dirty="0" smtClean="0"/>
              <a:t>, </a:t>
            </a:r>
            <a:r>
              <a:rPr lang="en-US" baseline="0" dirty="0" err="1" smtClean="0"/>
              <a:t>GaBi</a:t>
            </a:r>
            <a:r>
              <a:rPr lang="en-US" baseline="0" dirty="0" smtClean="0"/>
              <a:t>, </a:t>
            </a:r>
            <a:r>
              <a:rPr lang="en-US" baseline="0" dirty="0" err="1" smtClean="0"/>
              <a:t>openLCA</a:t>
            </a:r>
            <a:r>
              <a:rPr lang="en-US" baseline="0" dirty="0" smtClean="0"/>
              <a:t>. Our goal of the study will be to conduct an LCA of a coffee maker making 5 cups of coffee 2 times a day for 5 years of useful life and disposal at municipal landfill after its useful life is done. The next step is to calculate all the input items with respect to the reference flow of 1 coffee maker</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2</a:t>
            </a:fld>
            <a:endParaRPr lang="en-US"/>
          </a:p>
        </p:txBody>
      </p:sp>
    </p:spTree>
    <p:extLst>
      <p:ext uri="{BB962C8B-B14F-4D97-AF65-F5344CB8AC3E}">
        <p14:creationId xmlns:p14="http://schemas.microsoft.com/office/powerpoint/2010/main" val="41291254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Sectors</a:t>
            </a:r>
            <a:r>
              <a:rPr lang="en-US" baseline="0" dirty="0" smtClean="0"/>
              <a:t> contributing to the total outputs can only be understood by an input-output method. But it will be harder to decipher which component of cattle ranching and farming is contributing to automobile manufacturing from the EIOLCA method. </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33</a:t>
            </a:fld>
            <a:endParaRPr lang="en-US"/>
          </a:p>
        </p:txBody>
      </p:sp>
    </p:spTree>
    <p:extLst>
      <p:ext uri="{BB962C8B-B14F-4D97-AF65-F5344CB8AC3E}">
        <p14:creationId xmlns:p14="http://schemas.microsoft.com/office/powerpoint/2010/main" val="45384322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37</a:t>
            </a:fld>
            <a:endParaRPr lang="en-US"/>
          </a:p>
        </p:txBody>
      </p:sp>
    </p:spTree>
    <p:extLst>
      <p:ext uri="{BB962C8B-B14F-4D97-AF65-F5344CB8AC3E}">
        <p14:creationId xmlns:p14="http://schemas.microsoft.com/office/powerpoint/2010/main" val="9814405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38</a:t>
            </a:fld>
            <a:endParaRPr lang="en-US"/>
          </a:p>
        </p:txBody>
      </p:sp>
    </p:spTree>
    <p:extLst>
      <p:ext uri="{BB962C8B-B14F-4D97-AF65-F5344CB8AC3E}">
        <p14:creationId xmlns:p14="http://schemas.microsoft.com/office/powerpoint/2010/main" val="16046065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highlighted</a:t>
            </a:r>
            <a:r>
              <a:rPr lang="en-US" baseline="0" dirty="0" smtClean="0"/>
              <a:t> sectors are transported the longest distances via any mode of transportation. Intuitively it makes sense as most automobiles are manufactured in Detroit and transferred around the nation by rail and trucks. </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39</a:t>
            </a:fld>
            <a:endParaRPr lang="en-US"/>
          </a:p>
        </p:txBody>
      </p:sp>
    </p:spTree>
    <p:extLst>
      <p:ext uri="{BB962C8B-B14F-4D97-AF65-F5344CB8AC3E}">
        <p14:creationId xmlns:p14="http://schemas.microsoft.com/office/powerpoint/2010/main" val="10045846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are impacts from the economy due to $1million automobile manufacturing.</a:t>
            </a:r>
            <a:r>
              <a:rPr lang="en-US" baseline="0" dirty="0" smtClean="0"/>
              <a:t> Since EIOLCA is linear, the impacts for $10 million automobile manufacturing would be 10 times higher. But if I am an automobile manufacturer and I look at my impact as not as high as power generation or iron and steel mills. It is difficult to suggest process improvements based off the results obtained here. </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41</a:t>
            </a:fld>
            <a:endParaRPr lang="en-US"/>
          </a:p>
        </p:txBody>
      </p:sp>
    </p:spTree>
    <p:extLst>
      <p:ext uri="{BB962C8B-B14F-4D97-AF65-F5344CB8AC3E}">
        <p14:creationId xmlns:p14="http://schemas.microsoft.com/office/powerpoint/2010/main" val="26765811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product is the coffee maker and I look at all the inputs (aluminum,  polypropylene, electricity</a:t>
            </a:r>
            <a:r>
              <a:rPr lang="en-US" baseline="0" dirty="0" smtClean="0"/>
              <a:t> ) </a:t>
            </a:r>
            <a:r>
              <a:rPr lang="en-US" dirty="0" smtClean="0"/>
              <a:t>going into the coffee maker represented by the box on left. But since</a:t>
            </a:r>
            <a:r>
              <a:rPr lang="en-US" baseline="0" dirty="0" smtClean="0"/>
              <a:t> my boundary is not big enough, I ignore all the associated inputs, outputs, emissions and wastes related to subsystems 1 and 2 which feed into my LCA. </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3</a:t>
            </a:fld>
            <a:endParaRPr lang="en-US"/>
          </a:p>
        </p:txBody>
      </p:sp>
    </p:spTree>
    <p:extLst>
      <p:ext uri="{BB962C8B-B14F-4D97-AF65-F5344CB8AC3E}">
        <p14:creationId xmlns:p14="http://schemas.microsoft.com/office/powerpoint/2010/main" val="161452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Circle three </a:t>
            </a:r>
            <a:r>
              <a:rPr lang="en-US" dirty="0" err="1" smtClean="0"/>
              <a:t>eio</a:t>
            </a:r>
            <a:r>
              <a:rPr lang="en-US" dirty="0" smtClean="0"/>
              <a:t> </a:t>
            </a:r>
            <a:r>
              <a:rPr lang="en-US" dirty="0" err="1" smtClean="0"/>
              <a:t>lca</a:t>
            </a:r>
            <a:r>
              <a:rPr lang="en-US" dirty="0" smtClean="0"/>
              <a:t> and connect to the 3 corresponding Process </a:t>
            </a:r>
            <a:r>
              <a:rPr lang="en-US" dirty="0" err="1" smtClean="0"/>
              <a:t>modle</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5</a:t>
            </a:fld>
            <a:endParaRPr lang="en-US"/>
          </a:p>
        </p:txBody>
      </p:sp>
    </p:spTree>
    <p:extLst>
      <p:ext uri="{BB962C8B-B14F-4D97-AF65-F5344CB8AC3E}">
        <p14:creationId xmlns:p14="http://schemas.microsoft.com/office/powerpoint/2010/main" val="904974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6</a:t>
            </a:fld>
            <a:endParaRPr lang="en-US"/>
          </a:p>
        </p:txBody>
      </p:sp>
    </p:spTree>
    <p:extLst>
      <p:ext uri="{BB962C8B-B14F-4D97-AF65-F5344CB8AC3E}">
        <p14:creationId xmlns:p14="http://schemas.microsoft.com/office/powerpoint/2010/main" val="40720932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7</a:t>
            </a:fld>
            <a:endParaRPr lang="en-US"/>
          </a:p>
        </p:txBody>
      </p:sp>
    </p:spTree>
    <p:extLst>
      <p:ext uri="{BB962C8B-B14F-4D97-AF65-F5344CB8AC3E}">
        <p14:creationId xmlns:p14="http://schemas.microsoft.com/office/powerpoint/2010/main" val="926090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8</a:t>
            </a:fld>
            <a:endParaRPr lang="en-US"/>
          </a:p>
        </p:txBody>
      </p:sp>
    </p:spTree>
    <p:extLst>
      <p:ext uri="{BB962C8B-B14F-4D97-AF65-F5344CB8AC3E}">
        <p14:creationId xmlns:p14="http://schemas.microsoft.com/office/powerpoint/2010/main" val="4095524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Soda</a:t>
            </a:r>
            <a:r>
              <a:rPr lang="en-US" baseline="0" dirty="0" smtClean="0"/>
              <a:t> manufacturer is supplied by the can manufacturer and in turn supplies to the water treatment facility and also receives water from the facility to manufacture soda. The water treatment facility also supplies to the can and aluminum manufacturer. The aluminum manufacturer supplies to the water treatment facility and also to the can manufacturer who also supplies to the aluminum manufacturer. Confusing! Now let’s add some numbers to the mix to see who supplies what</a:t>
            </a:r>
          </a:p>
          <a:p>
            <a:r>
              <a:rPr lang="en-US" dirty="0" smtClean="0"/>
              <a:t>                                                                          </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9</a:t>
            </a:fld>
            <a:endParaRPr lang="en-US"/>
          </a:p>
        </p:txBody>
      </p:sp>
    </p:spTree>
    <p:extLst>
      <p:ext uri="{BB962C8B-B14F-4D97-AF65-F5344CB8AC3E}">
        <p14:creationId xmlns:p14="http://schemas.microsoft.com/office/powerpoint/2010/main" val="21388183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goal of this exercise is to make 1,000,00 cans of soda.</a:t>
            </a:r>
            <a:r>
              <a:rPr lang="en-US" baseline="0" dirty="0" smtClean="0"/>
              <a:t> You are provided with purchase order slips, a table to note down purchase orders received, and the production functions. Calculate and trade with groups based on what you need to produce 1,000,000 cans of soda. </a:t>
            </a:r>
            <a:endParaRPr lang="en-US" dirty="0"/>
          </a:p>
        </p:txBody>
      </p:sp>
      <p:sp>
        <p:nvSpPr>
          <p:cNvPr id="4" name="Slide Number Placeholder 3"/>
          <p:cNvSpPr>
            <a:spLocks noGrp="1"/>
          </p:cNvSpPr>
          <p:nvPr>
            <p:ph type="sldNum" sz="quarter" idx="10"/>
          </p:nvPr>
        </p:nvSpPr>
        <p:spPr/>
        <p:txBody>
          <a:bodyPr/>
          <a:lstStyle/>
          <a:p>
            <a:fld id="{3BBED5EB-9DA5-42DE-89E8-1BE2AA59EC25}" type="slidenum">
              <a:rPr lang="en-US" smtClean="0"/>
              <a:t>15</a:t>
            </a:fld>
            <a:endParaRPr lang="en-US"/>
          </a:p>
        </p:txBody>
      </p:sp>
    </p:spTree>
    <p:extLst>
      <p:ext uri="{BB962C8B-B14F-4D97-AF65-F5344CB8AC3E}">
        <p14:creationId xmlns:p14="http://schemas.microsoft.com/office/powerpoint/2010/main" val="6413784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smtClean="0"/>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fld id="{A55E926A-3552-4805-9E6B-9221A6EE2EB5}" type="datetime1">
              <a:rPr lang="en-US" smtClean="0"/>
              <a:t>11/6/2014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2519712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A4F4B243-B208-4DDE-8070-B7AAFF4A3E48}" type="datetime1">
              <a:rPr lang="en-US" smtClean="0"/>
              <a:t>11/6/2014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29505153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fld id="{1011F150-91FF-4202-BE90-FE94FEB73BCC}" type="datetime1">
              <a:rPr lang="en-US" smtClean="0"/>
              <a:t>11/6/2014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354964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lvl1pPr>
              <a:defRPr/>
            </a:lvl1pPr>
          </a:lstStyle>
          <a:p>
            <a:fld id="{97CE331F-0466-4731-A842-3C0E26970202}" type="datetime1">
              <a:rPr lang="en-US" smtClean="0"/>
              <a:t>11/6/2014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2006620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BAD4748D-9D50-453D-83D9-5393217F490F}" type="datetime1">
              <a:rPr lang="en-US" smtClean="0"/>
              <a:t>11/6/2014</a:t>
            </a:fld>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3603319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968501"/>
            <a:ext cx="5384800" cy="41576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7600" y="1968501"/>
            <a:ext cx="5384800" cy="41576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3"/>
          <p:cNvSpPr>
            <a:spLocks noGrp="1"/>
          </p:cNvSpPr>
          <p:nvPr>
            <p:ph type="dt" sz="half" idx="10"/>
          </p:nvPr>
        </p:nvSpPr>
        <p:spPr/>
        <p:txBody>
          <a:bodyPr/>
          <a:lstStyle>
            <a:lvl1pPr>
              <a:defRPr/>
            </a:lvl1pPr>
          </a:lstStyle>
          <a:p>
            <a:fld id="{13F5154D-4A0E-471D-B9D9-9FFEDCE5FDAE}" type="datetime1">
              <a:rPr lang="en-US" smtClean="0"/>
              <a:t>11/6/2014</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1305298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fld id="{C8DBEA60-1F55-4A0E-A64A-79C01CF1FABC}" type="datetime1">
              <a:rPr lang="en-US" smtClean="0"/>
              <a:t>11/6/2014</a:t>
            </a:fld>
            <a:endParaRPr lang="en-US"/>
          </a:p>
        </p:txBody>
      </p:sp>
      <p:sp>
        <p:nvSpPr>
          <p:cNvPr id="8" name="Footer Placeholder 4"/>
          <p:cNvSpPr>
            <a:spLocks noGrp="1"/>
          </p:cNvSpPr>
          <p:nvPr>
            <p:ph type="ftr" sz="quarter" idx="11"/>
          </p:nvPr>
        </p:nvSpPr>
        <p:spPr/>
        <p:txBody>
          <a:bodyPr/>
          <a:lstStyle>
            <a:lvl1pPr>
              <a:defRPr/>
            </a:lvl1pPr>
          </a:lstStyle>
          <a:p>
            <a:endParaRPr lang="en-US"/>
          </a:p>
        </p:txBody>
      </p:sp>
      <p:sp>
        <p:nvSpPr>
          <p:cNvPr id="9"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1746775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fld id="{57137838-E590-4264-AA31-5E1AA398026F}" type="datetime1">
              <a:rPr lang="en-US" smtClean="0"/>
              <a:t>11/6/2014</a:t>
            </a:fld>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353433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191806E1-3B42-44D4-A3EA-46E07CC2776B}" type="datetime1">
              <a:rPr lang="en-US" smtClean="0"/>
              <a:t>11/6/2014</a:t>
            </a:fld>
            <a:endParaRPr lang="en-US"/>
          </a:p>
        </p:txBody>
      </p:sp>
      <p:sp>
        <p:nvSpPr>
          <p:cNvPr id="3" name="Footer Placeholder 4"/>
          <p:cNvSpPr>
            <a:spLocks noGrp="1"/>
          </p:cNvSpPr>
          <p:nvPr>
            <p:ph type="ftr" sz="quarter" idx="11"/>
          </p:nvPr>
        </p:nvSpPr>
        <p:spPr/>
        <p:txBody>
          <a:bodyPr/>
          <a:lstStyle>
            <a:lvl1pPr>
              <a:defRPr/>
            </a:lvl1pPr>
          </a:lstStyle>
          <a:p>
            <a:endParaRPr lang="en-US"/>
          </a:p>
        </p:txBody>
      </p:sp>
      <p:sp>
        <p:nvSpPr>
          <p:cNvPr id="4"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1860824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767D9749-4913-4D00-A7C9-4B61EEC911E2}" type="datetime1">
              <a:rPr lang="en-US" smtClean="0"/>
              <a:t>11/6/2014</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1262726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endParaRPr lang="en-US"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36D5928F-AD3F-4921-8D34-5CDB89D84DEB}" type="datetime1">
              <a:rPr lang="en-US" smtClean="0"/>
              <a:t>11/6/2014</a:t>
            </a:fld>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fld id="{3AED8202-30AE-48A0-BA88-5E0016703AA5}" type="slidenum">
              <a:rPr lang="en-US" smtClean="0"/>
              <a:t>‹#›</a:t>
            </a:fld>
            <a:endParaRPr lang="en-US"/>
          </a:p>
        </p:txBody>
      </p:sp>
    </p:spTree>
    <p:extLst>
      <p:ext uri="{BB962C8B-B14F-4D97-AF65-F5344CB8AC3E}">
        <p14:creationId xmlns:p14="http://schemas.microsoft.com/office/powerpoint/2010/main" val="594970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09600" y="900114"/>
            <a:ext cx="10972800" cy="1068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609600" y="3022601"/>
            <a:ext cx="10972800" cy="3103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Arial" panose="020B0604020202020204" pitchFamily="34" charset="0"/>
                <a:ea typeface="+mn-ea"/>
                <a:cs typeface="Arial" panose="020B0604020202020204" pitchFamily="34" charset="0"/>
              </a:defRPr>
            </a:lvl1pPr>
          </a:lstStyle>
          <a:p>
            <a:fld id="{39C2DD0F-C3A4-472A-A7AB-FA8F0996F78D}" type="datetime1">
              <a:rPr lang="en-US" smtClean="0"/>
              <a:t>11/6/2014</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Arial" panose="020B0604020202020204" pitchFamily="34" charset="0"/>
                <a:ea typeface="+mn-ea"/>
                <a:cs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cs typeface="+mn-cs"/>
              </a:defRPr>
            </a:lvl1pPr>
          </a:lstStyle>
          <a:p>
            <a:fld id="{3AED8202-30AE-48A0-BA88-5E0016703AA5}" type="slidenum">
              <a:rPr lang="en-US" smtClean="0"/>
              <a:t>‹#›</a:t>
            </a:fld>
            <a:endParaRPr lang="en-US"/>
          </a:p>
        </p:txBody>
      </p:sp>
      <p:pic>
        <p:nvPicPr>
          <p:cNvPr id="3" name="Picture 2"/>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0" y="0"/>
            <a:ext cx="12192000" cy="457200"/>
          </a:xfrm>
          <a:prstGeom prst="rect">
            <a:avLst/>
          </a:prstGeom>
        </p:spPr>
      </p:pic>
    </p:spTree>
    <p:extLst>
      <p:ext uri="{BB962C8B-B14F-4D97-AF65-F5344CB8AC3E}">
        <p14:creationId xmlns:p14="http://schemas.microsoft.com/office/powerpoint/2010/main" val="1061713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ctr" defTabSz="457200" rtl="0" eaLnBrk="1" fontAlgn="base" hangingPunct="1">
        <a:spcBef>
          <a:spcPct val="0"/>
        </a:spcBef>
        <a:spcAft>
          <a:spcPct val="0"/>
        </a:spcAft>
        <a:defRPr sz="3200" b="1" kern="1200">
          <a:solidFill>
            <a:schemeClr val="tx1"/>
          </a:solidFill>
          <a:latin typeface="Arial"/>
          <a:ea typeface="ＭＳ Ｐゴシック" charset="0"/>
          <a:cs typeface="Arial"/>
        </a:defRPr>
      </a:lvl1pPr>
      <a:lvl2pPr algn="ctr" defTabSz="457200" rtl="0" eaLnBrk="1" fontAlgn="base" hangingPunct="1">
        <a:spcBef>
          <a:spcPct val="0"/>
        </a:spcBef>
        <a:spcAft>
          <a:spcPct val="0"/>
        </a:spcAft>
        <a:defRPr sz="3200" b="1">
          <a:solidFill>
            <a:schemeClr val="tx1"/>
          </a:solidFill>
          <a:latin typeface="Arial" charset="0"/>
          <a:ea typeface="ＭＳ Ｐゴシック" charset="0"/>
        </a:defRPr>
      </a:lvl2pPr>
      <a:lvl3pPr algn="ctr" defTabSz="457200" rtl="0" eaLnBrk="1" fontAlgn="base" hangingPunct="1">
        <a:spcBef>
          <a:spcPct val="0"/>
        </a:spcBef>
        <a:spcAft>
          <a:spcPct val="0"/>
        </a:spcAft>
        <a:defRPr sz="3200" b="1">
          <a:solidFill>
            <a:schemeClr val="tx1"/>
          </a:solidFill>
          <a:latin typeface="Arial" charset="0"/>
          <a:ea typeface="ＭＳ Ｐゴシック" charset="0"/>
        </a:defRPr>
      </a:lvl3pPr>
      <a:lvl4pPr algn="ctr" defTabSz="457200" rtl="0" eaLnBrk="1" fontAlgn="base" hangingPunct="1">
        <a:spcBef>
          <a:spcPct val="0"/>
        </a:spcBef>
        <a:spcAft>
          <a:spcPct val="0"/>
        </a:spcAft>
        <a:defRPr sz="3200" b="1">
          <a:solidFill>
            <a:schemeClr val="tx1"/>
          </a:solidFill>
          <a:latin typeface="Arial" charset="0"/>
          <a:ea typeface="ＭＳ Ｐゴシック" charset="0"/>
        </a:defRPr>
      </a:lvl4pPr>
      <a:lvl5pPr algn="ctr" defTabSz="457200" rtl="0" eaLnBrk="1" fontAlgn="base" hangingPunct="1">
        <a:spcBef>
          <a:spcPct val="0"/>
        </a:spcBef>
        <a:spcAft>
          <a:spcPct val="0"/>
        </a:spcAft>
        <a:defRPr sz="3200" b="1">
          <a:solidFill>
            <a:schemeClr val="tx1"/>
          </a:solidFill>
          <a:latin typeface="Arial" charset="0"/>
          <a:ea typeface="ＭＳ Ｐゴシック" charset="0"/>
        </a:defRPr>
      </a:lvl5pPr>
      <a:lvl6pPr marL="457200" algn="ctr" defTabSz="457200" rtl="0" eaLnBrk="1" fontAlgn="base" hangingPunct="1">
        <a:spcBef>
          <a:spcPct val="0"/>
        </a:spcBef>
        <a:spcAft>
          <a:spcPct val="0"/>
        </a:spcAft>
        <a:defRPr sz="3200" b="1">
          <a:solidFill>
            <a:schemeClr val="tx1"/>
          </a:solidFill>
          <a:latin typeface="Arial" charset="0"/>
          <a:ea typeface="ＭＳ Ｐゴシック" charset="0"/>
        </a:defRPr>
      </a:lvl6pPr>
      <a:lvl7pPr marL="914400" algn="ctr" defTabSz="457200" rtl="0" eaLnBrk="1" fontAlgn="base" hangingPunct="1">
        <a:spcBef>
          <a:spcPct val="0"/>
        </a:spcBef>
        <a:spcAft>
          <a:spcPct val="0"/>
        </a:spcAft>
        <a:defRPr sz="3200" b="1">
          <a:solidFill>
            <a:schemeClr val="tx1"/>
          </a:solidFill>
          <a:latin typeface="Arial" charset="0"/>
          <a:ea typeface="ＭＳ Ｐゴシック" charset="0"/>
        </a:defRPr>
      </a:lvl7pPr>
      <a:lvl8pPr marL="1371600" algn="ctr" defTabSz="457200" rtl="0" eaLnBrk="1" fontAlgn="base" hangingPunct="1">
        <a:spcBef>
          <a:spcPct val="0"/>
        </a:spcBef>
        <a:spcAft>
          <a:spcPct val="0"/>
        </a:spcAft>
        <a:defRPr sz="3200" b="1">
          <a:solidFill>
            <a:schemeClr val="tx1"/>
          </a:solidFill>
          <a:latin typeface="Arial" charset="0"/>
          <a:ea typeface="ＭＳ Ｐゴシック" charset="0"/>
        </a:defRPr>
      </a:lvl8pPr>
      <a:lvl9pPr marL="1828800" algn="ctr" defTabSz="457200" rtl="0" eaLnBrk="1" fontAlgn="base" hangingPunct="1">
        <a:spcBef>
          <a:spcPct val="0"/>
        </a:spcBef>
        <a:spcAft>
          <a:spcPct val="0"/>
        </a:spcAft>
        <a:defRPr sz="3200" b="1">
          <a:solidFill>
            <a:schemeClr val="tx1"/>
          </a:solidFill>
          <a:latin typeface="Arial" charset="0"/>
          <a:ea typeface="ＭＳ Ｐゴシック" charset="0"/>
        </a:defRPr>
      </a:lvl9pPr>
    </p:titleStyle>
    <p:body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Microsoft_Word_97_-_2003_Document1.doc"/><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www.eiolca.net/"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Economic Input-Output Life Cycle Assessment</a:t>
            </a:r>
            <a:br>
              <a:rPr lang="en-US" dirty="0" smtClean="0"/>
            </a:br>
            <a:r>
              <a:rPr lang="en-US" dirty="0" smtClean="0"/>
              <a:t>(</a:t>
            </a:r>
            <a:r>
              <a:rPr lang="en-US" altLang="en-US" dirty="0" smtClean="0"/>
              <a:t>EIO-LCA)</a:t>
            </a:r>
            <a:endParaRPr lang="en-US" dirty="0"/>
          </a:p>
        </p:txBody>
      </p:sp>
      <p:sp>
        <p:nvSpPr>
          <p:cNvPr id="3" name="Subtitle 2"/>
          <p:cNvSpPr>
            <a:spLocks noGrp="1"/>
          </p:cNvSpPr>
          <p:nvPr>
            <p:ph type="subTitle" idx="1"/>
          </p:nvPr>
        </p:nvSpPr>
        <p:spPr>
          <a:xfrm>
            <a:off x="1662546" y="1254126"/>
            <a:ext cx="8534400" cy="1752600"/>
          </a:xfrm>
        </p:spPr>
        <p:txBody>
          <a:bodyPr/>
          <a:lstStyle/>
          <a:p>
            <a:r>
              <a:rPr lang="en-US" dirty="0" smtClean="0"/>
              <a:t>Environmental LCA  PSE 476/WPS 576</a:t>
            </a:r>
            <a:endParaRPr lang="en-US" dirty="0" smtClean="0"/>
          </a:p>
          <a:p>
            <a:r>
              <a:rPr lang="en-US" dirty="0" smtClean="0"/>
              <a:t>Fall 2014</a:t>
            </a:r>
            <a:endParaRPr lang="en-US" dirty="0"/>
          </a:p>
        </p:txBody>
      </p:sp>
      <p:sp>
        <p:nvSpPr>
          <p:cNvPr id="4" name="TextBox 3"/>
          <p:cNvSpPr txBox="1"/>
          <p:nvPr/>
        </p:nvSpPr>
        <p:spPr>
          <a:xfrm>
            <a:off x="3334870" y="4333315"/>
            <a:ext cx="6163293" cy="1015663"/>
          </a:xfrm>
          <a:prstGeom prst="rect">
            <a:avLst/>
          </a:prstGeom>
          <a:noFill/>
        </p:spPr>
        <p:txBody>
          <a:bodyPr wrap="square" rtlCol="0">
            <a:spAutoFit/>
          </a:bodyPr>
          <a:lstStyle/>
          <a:p>
            <a:pPr algn="ctr"/>
            <a:r>
              <a:rPr lang="en-US" sz="2400" b="1" dirty="0" err="1" smtClean="0"/>
              <a:t>Neethi</a:t>
            </a:r>
            <a:r>
              <a:rPr lang="en-US" sz="2400" b="1" dirty="0" smtClean="0"/>
              <a:t> </a:t>
            </a:r>
            <a:r>
              <a:rPr lang="en-US" sz="2400" b="1" dirty="0" err="1" smtClean="0"/>
              <a:t>Rajagopalan</a:t>
            </a:r>
            <a:r>
              <a:rPr lang="en-US" sz="2400" b="1" dirty="0" smtClean="0"/>
              <a:t> and Richard Venditti</a:t>
            </a:r>
            <a:endParaRPr lang="en-US" sz="2400" b="1" dirty="0" smtClean="0"/>
          </a:p>
          <a:p>
            <a:pPr algn="ctr"/>
            <a:r>
              <a:rPr lang="en-US" dirty="0" smtClean="0"/>
              <a:t>Department of Forest Biomaterials</a:t>
            </a:r>
          </a:p>
          <a:p>
            <a:pPr algn="ctr"/>
            <a:endParaRPr lang="en-US" dirty="0"/>
          </a:p>
        </p:txBody>
      </p:sp>
      <p:pic>
        <p:nvPicPr>
          <p:cNvPr id="5" name="Picture 5" descr="lca-big"/>
          <p:cNvPicPr>
            <a:picLocks noChangeAspect="1" noChangeArrowheads="1"/>
          </p:cNvPicPr>
          <p:nvPr/>
        </p:nvPicPr>
        <p:blipFill>
          <a:blip r:embed="rId3"/>
          <a:srcRect/>
          <a:stretch>
            <a:fillRect/>
          </a:stretch>
        </p:blipFill>
        <p:spPr bwMode="auto">
          <a:xfrm>
            <a:off x="273424" y="4231709"/>
            <a:ext cx="3276600" cy="2234539"/>
          </a:xfrm>
          <a:prstGeom prst="rect">
            <a:avLst/>
          </a:prstGeom>
          <a:noFill/>
          <a:ln w="9525">
            <a:noFill/>
            <a:miter lim="800000"/>
            <a:headEnd/>
            <a:tailEnd/>
          </a:ln>
        </p:spPr>
      </p:pic>
    </p:spTree>
    <p:extLst>
      <p:ext uri="{BB962C8B-B14F-4D97-AF65-F5344CB8AC3E}">
        <p14:creationId xmlns:p14="http://schemas.microsoft.com/office/powerpoint/2010/main" val="95296143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6776" y="152400"/>
            <a:ext cx="8153400" cy="990600"/>
          </a:xfrm>
        </p:spPr>
        <p:txBody>
          <a:bodyPr>
            <a:normAutofit/>
          </a:bodyPr>
          <a:lstStyle/>
          <a:p>
            <a:pPr fontAlgn="auto">
              <a:spcAft>
                <a:spcPts val="0"/>
              </a:spcAft>
              <a:defRPr/>
            </a:pPr>
            <a:r>
              <a:rPr lang="en-US" dirty="0" smtClean="0">
                <a:ea typeface="+mj-ea"/>
                <a:cs typeface="+mj-cs"/>
              </a:rPr>
              <a:t>Unit Process for Soda Producer</a:t>
            </a:r>
            <a:endParaRPr lang="en-US" dirty="0">
              <a:ea typeface="+mj-ea"/>
              <a:cs typeface="+mj-cs"/>
            </a:endParaRPr>
          </a:p>
        </p:txBody>
      </p:sp>
      <p:sp>
        <p:nvSpPr>
          <p:cNvPr id="23554" name="Rectangle 1"/>
          <p:cNvSpPr>
            <a:spLocks/>
          </p:cNvSpPr>
          <p:nvPr/>
        </p:nvSpPr>
        <p:spPr bwMode="auto">
          <a:xfrm>
            <a:off x="5210176" y="3644901"/>
            <a:ext cx="13668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a:t>Soda Producer</a:t>
            </a:r>
          </a:p>
        </p:txBody>
      </p:sp>
      <p:sp>
        <p:nvSpPr>
          <p:cNvPr id="23555" name="Rectangle 2"/>
          <p:cNvSpPr>
            <a:spLocks/>
          </p:cNvSpPr>
          <p:nvPr/>
        </p:nvSpPr>
        <p:spPr bwMode="auto">
          <a:xfrm>
            <a:off x="5489880" y="6153884"/>
            <a:ext cx="144719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10 cans of soda</a:t>
            </a:r>
          </a:p>
        </p:txBody>
      </p:sp>
      <p:sp>
        <p:nvSpPr>
          <p:cNvPr id="23556" name="Rectangle 3"/>
          <p:cNvSpPr>
            <a:spLocks/>
          </p:cNvSpPr>
          <p:nvPr/>
        </p:nvSpPr>
        <p:spPr bwMode="auto">
          <a:xfrm>
            <a:off x="3807897" y="1924725"/>
            <a:ext cx="2595006"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 gallon (128 ounces) water</a:t>
            </a:r>
          </a:p>
        </p:txBody>
      </p:sp>
      <p:sp>
        <p:nvSpPr>
          <p:cNvPr id="23557" name="Rectangle 4"/>
          <p:cNvSpPr>
            <a:spLocks/>
          </p:cNvSpPr>
          <p:nvPr/>
        </p:nvSpPr>
        <p:spPr bwMode="auto">
          <a:xfrm>
            <a:off x="6735157" y="1893171"/>
            <a:ext cx="1359603"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10 empty cans</a:t>
            </a:r>
          </a:p>
        </p:txBody>
      </p:sp>
      <p:sp>
        <p:nvSpPr>
          <p:cNvPr id="23558" name="Line 5"/>
          <p:cNvSpPr>
            <a:spLocks noChangeShapeType="1"/>
          </p:cNvSpPr>
          <p:nvPr/>
        </p:nvSpPr>
        <p:spPr bwMode="auto">
          <a:xfrm rot="10800000" flipH="1">
            <a:off x="5886686" y="2287572"/>
            <a:ext cx="6914" cy="1321614"/>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23559" name="Line 6"/>
          <p:cNvSpPr>
            <a:spLocks noChangeShapeType="1"/>
          </p:cNvSpPr>
          <p:nvPr/>
        </p:nvSpPr>
        <p:spPr bwMode="auto">
          <a:xfrm rot="10800000">
            <a:off x="7006442" y="2287571"/>
            <a:ext cx="12271" cy="1293827"/>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23560" name="Line 7"/>
          <p:cNvSpPr>
            <a:spLocks noChangeShapeType="1"/>
          </p:cNvSpPr>
          <p:nvPr/>
        </p:nvSpPr>
        <p:spPr bwMode="auto">
          <a:xfrm rot="10800000" flipH="1">
            <a:off x="6286500" y="4343400"/>
            <a:ext cx="0" cy="1674812"/>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3" name="Rectangle 2"/>
          <p:cNvSpPr/>
          <p:nvPr/>
        </p:nvSpPr>
        <p:spPr>
          <a:xfrm>
            <a:off x="5105400" y="3581400"/>
            <a:ext cx="2362200" cy="762000"/>
          </a:xfrm>
          <a:prstGeom prst="rect">
            <a:avLst/>
          </a:prstGeom>
          <a:noFill/>
          <a:ln w="19558">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734964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1"/>
          <p:cNvSpPr>
            <a:spLocks noGrp="1"/>
          </p:cNvSpPr>
          <p:nvPr>
            <p:ph type="title"/>
          </p:nvPr>
        </p:nvSpPr>
        <p:spPr>
          <a:xfrm>
            <a:off x="2136776" y="228600"/>
            <a:ext cx="8153400" cy="990600"/>
          </a:xfrm>
        </p:spPr>
        <p:txBody>
          <a:bodyPr/>
          <a:lstStyle/>
          <a:p>
            <a:pPr eaLnBrk="1" hangingPunct="1"/>
            <a:r>
              <a:rPr lang="en-US" dirty="0" smtClean="0">
                <a:latin typeface="Tw Cen MT" charset="0"/>
              </a:rPr>
              <a:t>Unit Process for Can Manufacturer</a:t>
            </a:r>
            <a:endParaRPr lang="en-US" dirty="0">
              <a:latin typeface="Tw Cen MT" charset="0"/>
            </a:endParaRPr>
          </a:p>
        </p:txBody>
      </p:sp>
      <p:sp>
        <p:nvSpPr>
          <p:cNvPr id="24578" name="Rectangle 1"/>
          <p:cNvSpPr>
            <a:spLocks/>
          </p:cNvSpPr>
          <p:nvPr/>
        </p:nvSpPr>
        <p:spPr bwMode="auto">
          <a:xfrm>
            <a:off x="4884740" y="3683001"/>
            <a:ext cx="1706108"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a:t>Can Manufacturer</a:t>
            </a:r>
          </a:p>
        </p:txBody>
      </p:sp>
      <p:sp>
        <p:nvSpPr>
          <p:cNvPr id="24579" name="Rectangle 2"/>
          <p:cNvSpPr>
            <a:spLocks/>
          </p:cNvSpPr>
          <p:nvPr/>
        </p:nvSpPr>
        <p:spPr bwMode="auto">
          <a:xfrm>
            <a:off x="3049590" y="6019801"/>
            <a:ext cx="165134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1,000 empty cans</a:t>
            </a:r>
          </a:p>
        </p:txBody>
      </p:sp>
      <p:sp>
        <p:nvSpPr>
          <p:cNvPr id="24580" name="Rectangle 3"/>
          <p:cNvSpPr>
            <a:spLocks/>
          </p:cNvSpPr>
          <p:nvPr/>
        </p:nvSpPr>
        <p:spPr bwMode="auto">
          <a:xfrm>
            <a:off x="3991738" y="1751102"/>
            <a:ext cx="1418402"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5 gallons water</a:t>
            </a:r>
          </a:p>
        </p:txBody>
      </p:sp>
      <p:sp>
        <p:nvSpPr>
          <p:cNvPr id="24581" name="Rectangle 4"/>
          <p:cNvSpPr>
            <a:spLocks/>
          </p:cNvSpPr>
          <p:nvPr/>
        </p:nvSpPr>
        <p:spPr bwMode="auto">
          <a:xfrm>
            <a:off x="7072315" y="2057401"/>
            <a:ext cx="178253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 pound aluminum</a:t>
            </a:r>
          </a:p>
        </p:txBody>
      </p:sp>
      <p:sp>
        <p:nvSpPr>
          <p:cNvPr id="24586" name="Rectangle 9"/>
          <p:cNvSpPr>
            <a:spLocks/>
          </p:cNvSpPr>
          <p:nvPr/>
        </p:nvSpPr>
        <p:spPr bwMode="auto">
          <a:xfrm>
            <a:off x="6553202" y="6019801"/>
            <a:ext cx="1359603"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32 empty cans</a:t>
            </a:r>
          </a:p>
        </p:txBody>
      </p:sp>
      <p:sp>
        <p:nvSpPr>
          <p:cNvPr id="24587" name="TextBox 12"/>
          <p:cNvSpPr txBox="1">
            <a:spLocks noChangeArrowheads="1"/>
          </p:cNvSpPr>
          <p:nvPr/>
        </p:nvSpPr>
        <p:spPr bwMode="auto">
          <a:xfrm>
            <a:off x="1048633" y="2436506"/>
            <a:ext cx="2667000" cy="30469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b="1" dirty="0"/>
              <a:t>Interpretation</a:t>
            </a:r>
            <a:r>
              <a:rPr lang="en-US" dirty="0"/>
              <a:t>:  need 5 gals water for every 1,000 empty cans and 1 pound Al for every 32  </a:t>
            </a:r>
            <a:r>
              <a:rPr lang="en-US" dirty="0" smtClean="0"/>
              <a:t>cans (</a:t>
            </a:r>
            <a:r>
              <a:rPr lang="en-US" b="1" i="1" dirty="0" smtClean="0"/>
              <a:t>find </a:t>
            </a:r>
            <a:r>
              <a:rPr lang="en-US" b="1" i="1" dirty="0"/>
              <a:t>ratio for each per-can</a:t>
            </a:r>
            <a:r>
              <a:rPr lang="en-US" dirty="0"/>
              <a:t>!)</a:t>
            </a:r>
          </a:p>
        </p:txBody>
      </p:sp>
      <p:sp>
        <p:nvSpPr>
          <p:cNvPr id="13" name="Rectangle 12"/>
          <p:cNvSpPr/>
          <p:nvPr/>
        </p:nvSpPr>
        <p:spPr>
          <a:xfrm>
            <a:off x="4800600" y="3581400"/>
            <a:ext cx="2667000" cy="762000"/>
          </a:xfrm>
          <a:prstGeom prst="rect">
            <a:avLst/>
          </a:prstGeom>
          <a:noFill/>
          <a:ln w="19558">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Line 5"/>
          <p:cNvSpPr>
            <a:spLocks noChangeShapeType="1"/>
          </p:cNvSpPr>
          <p:nvPr/>
        </p:nvSpPr>
        <p:spPr bwMode="auto">
          <a:xfrm rot="10800000">
            <a:off x="5100863" y="2157755"/>
            <a:ext cx="4536" cy="1387929"/>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5" name="Line 6"/>
          <p:cNvSpPr>
            <a:spLocks noChangeShapeType="1"/>
          </p:cNvSpPr>
          <p:nvPr/>
        </p:nvSpPr>
        <p:spPr bwMode="auto">
          <a:xfrm rot="10800000" flipH="1">
            <a:off x="7161216" y="2334399"/>
            <a:ext cx="1583" cy="1175569"/>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6" name="Line 7"/>
          <p:cNvSpPr>
            <a:spLocks noChangeShapeType="1"/>
          </p:cNvSpPr>
          <p:nvPr/>
        </p:nvSpPr>
        <p:spPr bwMode="auto">
          <a:xfrm rot="10800000" flipH="1">
            <a:off x="5105400" y="4343400"/>
            <a:ext cx="0" cy="1674812"/>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7" name="Line 7"/>
          <p:cNvSpPr>
            <a:spLocks noChangeShapeType="1"/>
          </p:cNvSpPr>
          <p:nvPr/>
        </p:nvSpPr>
        <p:spPr bwMode="auto">
          <a:xfrm rot="10800000" flipH="1">
            <a:off x="7162800" y="4343400"/>
            <a:ext cx="0" cy="1674812"/>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Tree>
    <p:extLst>
      <p:ext uri="{BB962C8B-B14F-4D97-AF65-F5344CB8AC3E}">
        <p14:creationId xmlns:p14="http://schemas.microsoft.com/office/powerpoint/2010/main" val="13763868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a:xfrm>
            <a:off x="2136776" y="393700"/>
            <a:ext cx="8153400" cy="990600"/>
          </a:xfrm>
        </p:spPr>
        <p:txBody>
          <a:bodyPr/>
          <a:lstStyle/>
          <a:p>
            <a:pPr eaLnBrk="1" hangingPunct="1"/>
            <a:r>
              <a:rPr lang="en-US" dirty="0" smtClean="0">
                <a:latin typeface="Tw Cen MT" charset="0"/>
              </a:rPr>
              <a:t>Unit Process for Aluminum</a:t>
            </a:r>
            <a:endParaRPr lang="en-US" dirty="0">
              <a:latin typeface="Tw Cen MT" charset="0"/>
            </a:endParaRPr>
          </a:p>
        </p:txBody>
      </p:sp>
      <p:sp>
        <p:nvSpPr>
          <p:cNvPr id="25602" name="Rectangle 1"/>
          <p:cNvSpPr>
            <a:spLocks/>
          </p:cNvSpPr>
          <p:nvPr/>
        </p:nvSpPr>
        <p:spPr bwMode="auto">
          <a:xfrm>
            <a:off x="3810002" y="3733801"/>
            <a:ext cx="2323265"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a:t>Aluminum Manufacturer</a:t>
            </a:r>
          </a:p>
        </p:txBody>
      </p:sp>
      <p:sp>
        <p:nvSpPr>
          <p:cNvPr id="25603" name="Rectangle 2"/>
          <p:cNvSpPr>
            <a:spLocks/>
          </p:cNvSpPr>
          <p:nvPr/>
        </p:nvSpPr>
        <p:spPr bwMode="auto">
          <a:xfrm>
            <a:off x="2743202" y="5791201"/>
            <a:ext cx="1782539"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 pound aluminum</a:t>
            </a:r>
          </a:p>
        </p:txBody>
      </p:sp>
      <p:sp>
        <p:nvSpPr>
          <p:cNvPr id="25604" name="Rectangle 3"/>
          <p:cNvSpPr>
            <a:spLocks/>
          </p:cNvSpPr>
          <p:nvPr/>
        </p:nvSpPr>
        <p:spPr bwMode="auto">
          <a:xfrm>
            <a:off x="2623454" y="2484346"/>
            <a:ext cx="1710148"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1.58 gallons water</a:t>
            </a:r>
          </a:p>
        </p:txBody>
      </p:sp>
      <p:sp>
        <p:nvSpPr>
          <p:cNvPr id="25607" name="Rectangle 6"/>
          <p:cNvSpPr>
            <a:spLocks/>
          </p:cNvSpPr>
          <p:nvPr/>
        </p:nvSpPr>
        <p:spPr bwMode="auto">
          <a:xfrm>
            <a:off x="6553203" y="2133601"/>
            <a:ext cx="1268232"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 empty can*</a:t>
            </a:r>
          </a:p>
        </p:txBody>
      </p:sp>
      <p:sp>
        <p:nvSpPr>
          <p:cNvPr id="25608" name="Rectangle 7"/>
          <p:cNvSpPr>
            <a:spLocks/>
          </p:cNvSpPr>
          <p:nvPr/>
        </p:nvSpPr>
        <p:spPr bwMode="auto">
          <a:xfrm>
            <a:off x="6019802" y="5791201"/>
            <a:ext cx="187230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2 pounds aluminum</a:t>
            </a:r>
          </a:p>
        </p:txBody>
      </p:sp>
      <p:sp>
        <p:nvSpPr>
          <p:cNvPr id="25611" name="Rectangle 10"/>
          <p:cNvSpPr>
            <a:spLocks/>
          </p:cNvSpPr>
          <p:nvPr/>
        </p:nvSpPr>
        <p:spPr bwMode="auto">
          <a:xfrm>
            <a:off x="7696200" y="3886200"/>
            <a:ext cx="3822700" cy="889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lIns="0" tIns="0" rIns="0" bIns="0"/>
          <a:lstStyle/>
          <a:p>
            <a:pPr>
              <a:tabLst>
                <a:tab pos="838200" algn="l"/>
              </a:tabLst>
            </a:pPr>
            <a:r>
              <a:rPr lang="en-US"/>
              <a:t>*scrap material equal</a:t>
            </a:r>
          </a:p>
          <a:p>
            <a:pPr>
              <a:tabLst>
                <a:tab pos="838200" algn="l"/>
              </a:tabLst>
            </a:pPr>
            <a:r>
              <a:rPr lang="en-US"/>
              <a:t>to the material for </a:t>
            </a:r>
          </a:p>
          <a:p>
            <a:pPr>
              <a:tabLst>
                <a:tab pos="838200" algn="l"/>
              </a:tabLst>
            </a:pPr>
            <a:r>
              <a:rPr lang="en-US"/>
              <a:t>one can</a:t>
            </a:r>
          </a:p>
        </p:txBody>
      </p:sp>
      <p:sp>
        <p:nvSpPr>
          <p:cNvPr id="13" name="Rectangle 12"/>
          <p:cNvSpPr/>
          <p:nvPr/>
        </p:nvSpPr>
        <p:spPr>
          <a:xfrm>
            <a:off x="3657600" y="3581400"/>
            <a:ext cx="3505200" cy="762000"/>
          </a:xfrm>
          <a:prstGeom prst="rect">
            <a:avLst/>
          </a:prstGeom>
          <a:noFill/>
          <a:ln w="19558">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Line 5"/>
          <p:cNvSpPr>
            <a:spLocks noChangeShapeType="1"/>
          </p:cNvSpPr>
          <p:nvPr/>
        </p:nvSpPr>
        <p:spPr bwMode="auto">
          <a:xfrm rot="10800000" flipH="1">
            <a:off x="4571999" y="2397915"/>
            <a:ext cx="32659" cy="1147769"/>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5" name="Line 6"/>
          <p:cNvSpPr>
            <a:spLocks noChangeShapeType="1"/>
          </p:cNvSpPr>
          <p:nvPr/>
        </p:nvSpPr>
        <p:spPr bwMode="auto">
          <a:xfrm rot="10800000" flipH="1">
            <a:off x="6693129" y="2520062"/>
            <a:ext cx="1584" cy="1025623"/>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6" name="Line 7"/>
          <p:cNvSpPr>
            <a:spLocks noChangeShapeType="1"/>
          </p:cNvSpPr>
          <p:nvPr/>
        </p:nvSpPr>
        <p:spPr bwMode="auto">
          <a:xfrm rot="10800000" flipH="1">
            <a:off x="6705600" y="4343400"/>
            <a:ext cx="0" cy="1524000"/>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7" name="Line 7"/>
          <p:cNvSpPr>
            <a:spLocks noChangeShapeType="1"/>
          </p:cNvSpPr>
          <p:nvPr/>
        </p:nvSpPr>
        <p:spPr bwMode="auto">
          <a:xfrm rot="10800000" flipH="1">
            <a:off x="4572000" y="4343400"/>
            <a:ext cx="0" cy="1524000"/>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Tree>
    <p:extLst>
      <p:ext uri="{BB962C8B-B14F-4D97-AF65-F5344CB8AC3E}">
        <p14:creationId xmlns:p14="http://schemas.microsoft.com/office/powerpoint/2010/main" val="2015187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a:xfrm>
            <a:off x="2136776" y="228600"/>
            <a:ext cx="8153400" cy="990600"/>
          </a:xfrm>
        </p:spPr>
        <p:txBody>
          <a:bodyPr/>
          <a:lstStyle/>
          <a:p>
            <a:pPr eaLnBrk="1" hangingPunct="1"/>
            <a:r>
              <a:rPr lang="en-US" dirty="0" smtClean="0">
                <a:latin typeface="Tw Cen MT" charset="0"/>
              </a:rPr>
              <a:t>Unit Process for Treated Water</a:t>
            </a:r>
            <a:endParaRPr lang="en-US" dirty="0">
              <a:latin typeface="Tw Cen MT" charset="0"/>
            </a:endParaRPr>
          </a:p>
        </p:txBody>
      </p:sp>
      <p:sp>
        <p:nvSpPr>
          <p:cNvPr id="26626" name="Rectangle 1"/>
          <p:cNvSpPr>
            <a:spLocks/>
          </p:cNvSpPr>
          <p:nvPr/>
        </p:nvSpPr>
        <p:spPr bwMode="auto">
          <a:xfrm>
            <a:off x="4267201" y="3733801"/>
            <a:ext cx="2132571"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Water Treatment Plant</a:t>
            </a:r>
          </a:p>
        </p:txBody>
      </p:sp>
      <p:sp>
        <p:nvSpPr>
          <p:cNvPr id="26627" name="Rectangle 2"/>
          <p:cNvSpPr>
            <a:spLocks/>
          </p:cNvSpPr>
          <p:nvPr/>
        </p:nvSpPr>
        <p:spPr bwMode="auto">
          <a:xfrm>
            <a:off x="6172203" y="5791201"/>
            <a:ext cx="194418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10,000 gallons water</a:t>
            </a:r>
          </a:p>
        </p:txBody>
      </p:sp>
      <p:sp>
        <p:nvSpPr>
          <p:cNvPr id="26628" name="Rectangle 3"/>
          <p:cNvSpPr>
            <a:spLocks/>
          </p:cNvSpPr>
          <p:nvPr/>
        </p:nvSpPr>
        <p:spPr bwMode="auto">
          <a:xfrm>
            <a:off x="6954914" y="2085200"/>
            <a:ext cx="1330172"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5 cans of soda</a:t>
            </a:r>
          </a:p>
        </p:txBody>
      </p:sp>
      <p:sp>
        <p:nvSpPr>
          <p:cNvPr id="26631" name="Rectangle 6"/>
          <p:cNvSpPr>
            <a:spLocks/>
          </p:cNvSpPr>
          <p:nvPr/>
        </p:nvSpPr>
        <p:spPr bwMode="auto">
          <a:xfrm>
            <a:off x="2209801" y="5791201"/>
            <a:ext cx="182716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1,000 gallons water</a:t>
            </a:r>
          </a:p>
        </p:txBody>
      </p:sp>
      <p:sp>
        <p:nvSpPr>
          <p:cNvPr id="26632" name="Rectangle 7"/>
          <p:cNvSpPr>
            <a:spLocks/>
          </p:cNvSpPr>
          <p:nvPr/>
        </p:nvSpPr>
        <p:spPr bwMode="auto">
          <a:xfrm>
            <a:off x="2466338" y="1879601"/>
            <a:ext cx="2117567" cy="2769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pPr>
              <a:tabLst>
                <a:tab pos="838200" algn="l"/>
              </a:tabLst>
            </a:pPr>
            <a:r>
              <a:rPr lang="en-US" dirty="0"/>
              <a:t>5 pounds of aluminum</a:t>
            </a:r>
          </a:p>
        </p:txBody>
      </p:sp>
      <p:sp>
        <p:nvSpPr>
          <p:cNvPr id="12" name="Rectangle 11"/>
          <p:cNvSpPr/>
          <p:nvPr/>
        </p:nvSpPr>
        <p:spPr>
          <a:xfrm>
            <a:off x="4114800" y="3505200"/>
            <a:ext cx="3505200" cy="762000"/>
          </a:xfrm>
          <a:prstGeom prst="rect">
            <a:avLst/>
          </a:prstGeom>
          <a:noFill/>
          <a:ln w="19558">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Line 5"/>
          <p:cNvSpPr>
            <a:spLocks noChangeShapeType="1"/>
          </p:cNvSpPr>
          <p:nvPr/>
        </p:nvSpPr>
        <p:spPr bwMode="auto">
          <a:xfrm rot="10800000">
            <a:off x="4571998" y="2194700"/>
            <a:ext cx="11907" cy="1272400"/>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4" name="Line 6"/>
          <p:cNvSpPr>
            <a:spLocks noChangeShapeType="1"/>
          </p:cNvSpPr>
          <p:nvPr/>
        </p:nvSpPr>
        <p:spPr bwMode="auto">
          <a:xfrm rot="10800000">
            <a:off x="6705599" y="2170881"/>
            <a:ext cx="20187" cy="1315269"/>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5" name="Line 7"/>
          <p:cNvSpPr>
            <a:spLocks noChangeShapeType="1"/>
          </p:cNvSpPr>
          <p:nvPr/>
        </p:nvSpPr>
        <p:spPr bwMode="auto">
          <a:xfrm rot="10800000" flipH="1">
            <a:off x="6705600" y="4343400"/>
            <a:ext cx="0" cy="1524000"/>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
        <p:nvSpPr>
          <p:cNvPr id="16" name="Line 7"/>
          <p:cNvSpPr>
            <a:spLocks noChangeShapeType="1"/>
          </p:cNvSpPr>
          <p:nvPr/>
        </p:nvSpPr>
        <p:spPr bwMode="auto">
          <a:xfrm rot="10800000" flipH="1">
            <a:off x="4572000" y="4343400"/>
            <a:ext cx="0" cy="1524000"/>
          </a:xfrm>
          <a:prstGeom prst="line">
            <a:avLst/>
          </a:prstGeom>
          <a:noFill/>
          <a:ln w="63500">
            <a:solidFill>
              <a:schemeClr val="tx1"/>
            </a:solidFill>
            <a:miter lim="800000"/>
            <a:headEnd type="stealth" w="med" len="med"/>
            <a:tailEnd/>
          </a:ln>
          <a:extLst>
            <a:ext uri="{909E8E84-426E-40dd-AFC4-6F175D3DCCD1}">
              <a14:hiddenFill xmlns:a14="http://schemas.microsoft.com/office/drawing/2010/main" xmlns="">
                <a:noFill/>
              </a14:hiddenFill>
            </a:ext>
          </a:extLst>
        </p:spPr>
        <p:txBody>
          <a:bodyPr lIns="0" tIns="0" rIns="0" bIns="0"/>
          <a:lstStyle/>
          <a:p>
            <a:endParaRPr lang="en-US"/>
          </a:p>
        </p:txBody>
      </p:sp>
    </p:spTree>
    <p:extLst>
      <p:ext uri="{BB962C8B-B14F-4D97-AF65-F5344CB8AC3E}">
        <p14:creationId xmlns:p14="http://schemas.microsoft.com/office/powerpoint/2010/main" val="11113028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p:cNvSpPr>
          <p:nvPr/>
        </p:nvSpPr>
        <p:spPr bwMode="auto">
          <a:xfrm>
            <a:off x="2284547" y="2180508"/>
            <a:ext cx="59658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spAutoFit/>
          </a:bodyPr>
          <a:lstStyle/>
          <a:p>
            <a:pPr>
              <a:tabLst>
                <a:tab pos="838200" algn="l"/>
              </a:tabLst>
            </a:pPr>
            <a:r>
              <a:rPr lang="en-US" dirty="0" smtClean="0"/>
              <a:t>To make 1 can </a:t>
            </a:r>
            <a:r>
              <a:rPr lang="en-US" dirty="0"/>
              <a:t>of soda: </a:t>
            </a:r>
            <a:r>
              <a:rPr lang="en-US" dirty="0" smtClean="0"/>
              <a:t>0.1 </a:t>
            </a:r>
            <a:r>
              <a:rPr lang="en-US" dirty="0"/>
              <a:t>gallon water </a:t>
            </a:r>
            <a:r>
              <a:rPr lang="en-US" dirty="0" smtClean="0"/>
              <a:t>AND    </a:t>
            </a:r>
            <a:endParaRPr lang="en-US" dirty="0"/>
          </a:p>
        </p:txBody>
      </p:sp>
      <p:sp>
        <p:nvSpPr>
          <p:cNvPr id="27650" name="Rectangle 2"/>
          <p:cNvSpPr>
            <a:spLocks/>
          </p:cNvSpPr>
          <p:nvPr/>
        </p:nvSpPr>
        <p:spPr bwMode="auto">
          <a:xfrm>
            <a:off x="2020890" y="4442834"/>
            <a:ext cx="52705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lstStyle/>
          <a:p>
            <a:pPr>
              <a:tabLst>
                <a:tab pos="838200" algn="l"/>
              </a:tabLst>
            </a:pPr>
            <a:r>
              <a:rPr lang="en-US" dirty="0"/>
              <a:t>Aluminum Manufacturer</a:t>
            </a:r>
          </a:p>
        </p:txBody>
      </p:sp>
      <p:sp>
        <p:nvSpPr>
          <p:cNvPr id="27651" name="Rectangle 3"/>
          <p:cNvSpPr>
            <a:spLocks/>
          </p:cNvSpPr>
          <p:nvPr/>
        </p:nvSpPr>
        <p:spPr bwMode="auto">
          <a:xfrm>
            <a:off x="2022476" y="3060932"/>
            <a:ext cx="1706108"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pPr>
              <a:tabLst>
                <a:tab pos="838200" algn="l"/>
              </a:tabLst>
            </a:pPr>
            <a:r>
              <a:rPr lang="en-US" dirty="0"/>
              <a:t>Can Manufacturer</a:t>
            </a:r>
          </a:p>
        </p:txBody>
      </p:sp>
      <p:sp>
        <p:nvSpPr>
          <p:cNvPr id="27652" name="Rectangle 4"/>
          <p:cNvSpPr>
            <a:spLocks/>
          </p:cNvSpPr>
          <p:nvPr/>
        </p:nvSpPr>
        <p:spPr bwMode="auto">
          <a:xfrm>
            <a:off x="2020890" y="5675373"/>
            <a:ext cx="2132571"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pPr>
              <a:tabLst>
                <a:tab pos="838200" algn="l"/>
              </a:tabLst>
            </a:pPr>
            <a:r>
              <a:rPr lang="en-US" dirty="0"/>
              <a:t>Water Treatment Plant</a:t>
            </a:r>
          </a:p>
        </p:txBody>
      </p:sp>
      <p:sp>
        <p:nvSpPr>
          <p:cNvPr id="27653" name="Rectangle 5"/>
          <p:cNvSpPr>
            <a:spLocks/>
          </p:cNvSpPr>
          <p:nvPr/>
        </p:nvSpPr>
        <p:spPr bwMode="auto">
          <a:xfrm>
            <a:off x="2020890" y="1675912"/>
            <a:ext cx="1366849"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pPr>
              <a:tabLst>
                <a:tab pos="838200" algn="l"/>
              </a:tabLst>
            </a:pPr>
            <a:r>
              <a:rPr lang="en-US" dirty="0"/>
              <a:t>Soda Producer</a:t>
            </a:r>
          </a:p>
        </p:txBody>
      </p:sp>
      <p:sp>
        <p:nvSpPr>
          <p:cNvPr id="27654" name="Rectangle 6"/>
          <p:cNvSpPr>
            <a:spLocks/>
          </p:cNvSpPr>
          <p:nvPr/>
        </p:nvSpPr>
        <p:spPr bwMode="auto">
          <a:xfrm>
            <a:off x="2284547" y="2675042"/>
            <a:ext cx="2866169"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wrap="none" lIns="0" tIns="0" rIns="0" bIns="0">
            <a:spAutoFit/>
          </a:bodyPr>
          <a:lstStyle/>
          <a:p>
            <a:pPr>
              <a:tabLst>
                <a:tab pos="838200" algn="l"/>
              </a:tabLst>
            </a:pPr>
            <a:r>
              <a:rPr lang="en-US" dirty="0"/>
              <a:t>For 1 can of soda: 1 empty can</a:t>
            </a:r>
          </a:p>
        </p:txBody>
      </p:sp>
      <p:sp>
        <p:nvSpPr>
          <p:cNvPr id="27655" name="Rectangle 7"/>
          <p:cNvSpPr>
            <a:spLocks/>
          </p:cNvSpPr>
          <p:nvPr/>
        </p:nvSpPr>
        <p:spPr bwMode="auto">
          <a:xfrm>
            <a:off x="2293151" y="4804784"/>
            <a:ext cx="6805612" cy="495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lstStyle/>
          <a:p>
            <a:pPr>
              <a:tabLst>
                <a:tab pos="838200" algn="l"/>
              </a:tabLst>
            </a:pPr>
            <a:r>
              <a:rPr lang="en-US" dirty="0"/>
              <a:t>For 1 pound aluminum: 1.58 gallons water  AND</a:t>
            </a:r>
          </a:p>
        </p:txBody>
      </p:sp>
      <p:sp>
        <p:nvSpPr>
          <p:cNvPr id="27656" name="Rectangle 8"/>
          <p:cNvSpPr>
            <a:spLocks/>
          </p:cNvSpPr>
          <p:nvPr/>
        </p:nvSpPr>
        <p:spPr bwMode="auto">
          <a:xfrm>
            <a:off x="2338388" y="6438900"/>
            <a:ext cx="6108700" cy="495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lstStyle/>
          <a:p>
            <a:pPr>
              <a:tabLst>
                <a:tab pos="838200" algn="l"/>
              </a:tabLst>
            </a:pPr>
            <a:r>
              <a:rPr lang="en-US" dirty="0"/>
              <a:t>For </a:t>
            </a:r>
            <a:r>
              <a:rPr lang="en-US" dirty="0" smtClean="0"/>
              <a:t>1 </a:t>
            </a:r>
            <a:r>
              <a:rPr lang="en-US" dirty="0"/>
              <a:t>gallons of water: </a:t>
            </a:r>
            <a:r>
              <a:rPr lang="en-US" dirty="0" smtClean="0"/>
              <a:t>0.0005 </a:t>
            </a:r>
            <a:r>
              <a:rPr lang="en-US" dirty="0"/>
              <a:t>cans of soda</a:t>
            </a:r>
          </a:p>
        </p:txBody>
      </p:sp>
      <p:sp>
        <p:nvSpPr>
          <p:cNvPr id="27657" name="Rectangle 9"/>
          <p:cNvSpPr>
            <a:spLocks/>
          </p:cNvSpPr>
          <p:nvPr/>
        </p:nvSpPr>
        <p:spPr bwMode="auto">
          <a:xfrm>
            <a:off x="2284547" y="4033003"/>
            <a:ext cx="6108700" cy="495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lstStyle/>
          <a:p>
            <a:pPr>
              <a:tabLst>
                <a:tab pos="838200" algn="l"/>
              </a:tabLst>
            </a:pPr>
            <a:r>
              <a:rPr lang="en-US" dirty="0"/>
              <a:t>For </a:t>
            </a:r>
            <a:r>
              <a:rPr lang="en-US" dirty="0" smtClean="0"/>
              <a:t>1 empty </a:t>
            </a:r>
            <a:r>
              <a:rPr lang="en-US" dirty="0"/>
              <a:t>cans: </a:t>
            </a:r>
            <a:r>
              <a:rPr lang="en-US" dirty="0" smtClean="0"/>
              <a:t>0.005 </a:t>
            </a:r>
            <a:r>
              <a:rPr lang="en-US" dirty="0"/>
              <a:t>gallons water</a:t>
            </a:r>
          </a:p>
        </p:txBody>
      </p:sp>
      <p:sp>
        <p:nvSpPr>
          <p:cNvPr id="27658" name="Rectangle 10"/>
          <p:cNvSpPr>
            <a:spLocks/>
          </p:cNvSpPr>
          <p:nvPr/>
        </p:nvSpPr>
        <p:spPr bwMode="auto">
          <a:xfrm>
            <a:off x="2284547" y="3647113"/>
            <a:ext cx="6108700" cy="495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lstStyle/>
          <a:p>
            <a:pPr>
              <a:tabLst>
                <a:tab pos="838200" algn="l"/>
              </a:tabLst>
            </a:pPr>
            <a:r>
              <a:rPr lang="en-US" dirty="0"/>
              <a:t>For </a:t>
            </a:r>
            <a:r>
              <a:rPr lang="en-US" dirty="0" smtClean="0"/>
              <a:t>1 empty </a:t>
            </a:r>
            <a:r>
              <a:rPr lang="en-US" dirty="0"/>
              <a:t>cans: </a:t>
            </a:r>
            <a:r>
              <a:rPr lang="en-US" dirty="0" smtClean="0"/>
              <a:t>0.032 </a:t>
            </a:r>
            <a:r>
              <a:rPr lang="en-US" dirty="0"/>
              <a:t>pound aluminum AND</a:t>
            </a:r>
          </a:p>
        </p:txBody>
      </p:sp>
      <p:sp>
        <p:nvSpPr>
          <p:cNvPr id="27659" name="Rectangle 11"/>
          <p:cNvSpPr>
            <a:spLocks/>
          </p:cNvSpPr>
          <p:nvPr/>
        </p:nvSpPr>
        <p:spPr bwMode="auto">
          <a:xfrm>
            <a:off x="2293151" y="5266565"/>
            <a:ext cx="6108700" cy="495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lstStyle/>
          <a:p>
            <a:pPr>
              <a:tabLst>
                <a:tab pos="838200" algn="l"/>
              </a:tabLst>
            </a:pPr>
            <a:r>
              <a:rPr lang="en-US" dirty="0"/>
              <a:t>For </a:t>
            </a:r>
            <a:r>
              <a:rPr lang="en-US" dirty="0" smtClean="0"/>
              <a:t>1 </a:t>
            </a:r>
            <a:r>
              <a:rPr lang="en-US" dirty="0"/>
              <a:t>pounds aluminum: </a:t>
            </a:r>
            <a:r>
              <a:rPr lang="en-US" dirty="0" smtClean="0"/>
              <a:t>0.5 </a:t>
            </a:r>
            <a:r>
              <a:rPr lang="en-US" dirty="0"/>
              <a:t>empty can</a:t>
            </a:r>
          </a:p>
        </p:txBody>
      </p:sp>
      <p:sp>
        <p:nvSpPr>
          <p:cNvPr id="27660" name="Rectangle 12"/>
          <p:cNvSpPr>
            <a:spLocks/>
          </p:cNvSpPr>
          <p:nvPr/>
        </p:nvSpPr>
        <p:spPr bwMode="auto">
          <a:xfrm>
            <a:off x="2293151" y="6022215"/>
            <a:ext cx="7491412" cy="4953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txBody>
          <a:bodyPr lIns="0" tIns="0" rIns="0" bIns="0"/>
          <a:lstStyle/>
          <a:p>
            <a:pPr>
              <a:tabLst>
                <a:tab pos="838200" algn="l"/>
              </a:tabLst>
            </a:pPr>
            <a:r>
              <a:rPr lang="en-US" dirty="0"/>
              <a:t>For </a:t>
            </a:r>
            <a:r>
              <a:rPr lang="en-US" dirty="0" smtClean="0"/>
              <a:t>1 </a:t>
            </a:r>
            <a:r>
              <a:rPr lang="en-US" dirty="0"/>
              <a:t>gallons of water: </a:t>
            </a:r>
            <a:r>
              <a:rPr lang="en-US" dirty="0" smtClean="0"/>
              <a:t>0.005 </a:t>
            </a:r>
            <a:r>
              <a:rPr lang="en-US" dirty="0"/>
              <a:t>pounds aluminum AND</a:t>
            </a:r>
          </a:p>
        </p:txBody>
      </p:sp>
      <p:sp>
        <p:nvSpPr>
          <p:cNvPr id="2" name="TextBox 1"/>
          <p:cNvSpPr txBox="1"/>
          <p:nvPr/>
        </p:nvSpPr>
        <p:spPr>
          <a:xfrm>
            <a:off x="2565070" y="475325"/>
            <a:ext cx="7540831" cy="1077218"/>
          </a:xfrm>
          <a:prstGeom prst="rect">
            <a:avLst/>
          </a:prstGeom>
          <a:noFill/>
        </p:spPr>
        <p:txBody>
          <a:bodyPr wrap="square" rtlCol="0">
            <a:spAutoFit/>
          </a:bodyPr>
          <a:lstStyle/>
          <a:p>
            <a:pPr algn="ctr"/>
            <a:r>
              <a:rPr lang="en-US" sz="3200" b="1" dirty="0" smtClean="0">
                <a:latin typeface="Arial" panose="020B0604020202020204" pitchFamily="34" charset="0"/>
                <a:cs typeface="Arial" panose="020B0604020202020204" pitchFamily="34" charset="0"/>
              </a:rPr>
              <a:t>Production functions of our simple economy (normalized)</a:t>
            </a:r>
            <a:endParaRPr lang="en-US" sz="32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748102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2136776" y="228600"/>
            <a:ext cx="8153400" cy="990600"/>
          </a:xfrm>
        </p:spPr>
        <p:txBody>
          <a:bodyPr/>
          <a:lstStyle/>
          <a:p>
            <a:pPr eaLnBrk="1" hangingPunct="1"/>
            <a:r>
              <a:rPr lang="en-US" dirty="0" smtClean="0">
                <a:latin typeface="Tw Cen MT" charset="0"/>
              </a:rPr>
              <a:t>Goal of Class Exercise</a:t>
            </a:r>
            <a:endParaRPr lang="en-US" dirty="0">
              <a:latin typeface="Tw Cen MT" charset="0"/>
            </a:endParaRPr>
          </a:p>
        </p:txBody>
      </p:sp>
      <p:sp>
        <p:nvSpPr>
          <p:cNvPr id="28674" name="Content Placeholder 2"/>
          <p:cNvSpPr>
            <a:spLocks noGrp="1"/>
          </p:cNvSpPr>
          <p:nvPr>
            <p:ph sz="quarter" idx="1"/>
          </p:nvPr>
        </p:nvSpPr>
        <p:spPr>
          <a:xfrm>
            <a:off x="1752600" y="1447800"/>
            <a:ext cx="8915400" cy="4495800"/>
          </a:xfrm>
        </p:spPr>
        <p:txBody>
          <a:bodyPr/>
          <a:lstStyle/>
          <a:p>
            <a:pPr eaLnBrk="1" hangingPunct="1"/>
            <a:r>
              <a:rPr lang="en-US" dirty="0">
                <a:latin typeface="Arial" charset="0"/>
              </a:rPr>
              <a:t>Goal: to see how much of every </a:t>
            </a:r>
            <a:r>
              <a:rPr lang="en-US" dirty="0" smtClean="0">
                <a:latin typeface="Arial" charset="0"/>
              </a:rPr>
              <a:t>industry’</a:t>
            </a:r>
            <a:r>
              <a:rPr lang="en-US" altLang="ja-JP" dirty="0" smtClean="0">
                <a:latin typeface="Arial" charset="0"/>
              </a:rPr>
              <a:t>s </a:t>
            </a:r>
            <a:r>
              <a:rPr lang="en-US" altLang="ja-JP" dirty="0">
                <a:latin typeface="Arial" charset="0"/>
              </a:rPr>
              <a:t>product it takes to make </a:t>
            </a:r>
            <a:r>
              <a:rPr lang="en-US" altLang="ja-JP" b="1" dirty="0">
                <a:latin typeface="Arial" charset="0"/>
              </a:rPr>
              <a:t>1,000,000 cans </a:t>
            </a:r>
            <a:r>
              <a:rPr lang="en-US" altLang="ja-JP" b="1" dirty="0" smtClean="0">
                <a:latin typeface="Arial" charset="0"/>
              </a:rPr>
              <a:t>of soda</a:t>
            </a:r>
            <a:endParaRPr lang="en-US" dirty="0">
              <a:latin typeface="Arial" charset="0"/>
            </a:endParaRPr>
          </a:p>
          <a:p>
            <a:pPr eaLnBrk="1" hangingPunct="1"/>
            <a:r>
              <a:rPr lang="en-US" dirty="0" smtClean="0">
                <a:latin typeface="Arial" charset="0"/>
              </a:rPr>
              <a:t>Place and </a:t>
            </a:r>
            <a:r>
              <a:rPr lang="en-US" dirty="0">
                <a:latin typeface="Arial" charset="0"/>
              </a:rPr>
              <a:t>receive </a:t>
            </a:r>
            <a:r>
              <a:rPr lang="en-US" dirty="0" smtClean="0">
                <a:latin typeface="Arial" charset="0"/>
              </a:rPr>
              <a:t>“purchase orders”</a:t>
            </a:r>
          </a:p>
          <a:p>
            <a:pPr lvl="1" eaLnBrk="1" hangingPunct="1"/>
            <a:r>
              <a:rPr lang="en-US" dirty="0" smtClean="0">
                <a:latin typeface="Arial" charset="0"/>
              </a:rPr>
              <a:t>The first order (1M cans of soda) comes from me. </a:t>
            </a:r>
          </a:p>
          <a:p>
            <a:pPr lvl="1" eaLnBrk="1" hangingPunct="1"/>
            <a:r>
              <a:rPr lang="en-US" dirty="0" smtClean="0">
                <a:latin typeface="Arial" charset="0"/>
              </a:rPr>
              <a:t>That order will initiate other orders to meet the first order</a:t>
            </a:r>
          </a:p>
          <a:p>
            <a:pPr lvl="1" eaLnBrk="1" hangingPunct="1"/>
            <a:r>
              <a:rPr lang="en-US" dirty="0" smtClean="0">
                <a:latin typeface="Arial" charset="0"/>
              </a:rPr>
              <a:t>This repeats itself….</a:t>
            </a:r>
          </a:p>
          <a:p>
            <a:pPr lvl="1" eaLnBrk="1" hangingPunct="1"/>
            <a:endParaRPr lang="en-US" sz="2000" b="1" dirty="0">
              <a:latin typeface="Arial" charset="0"/>
            </a:endParaRPr>
          </a:p>
          <a:p>
            <a:pPr eaLnBrk="1" hangingPunct="1"/>
            <a:r>
              <a:rPr lang="en-US" b="1" dirty="0" smtClean="0">
                <a:latin typeface="Arial" charset="0"/>
              </a:rPr>
              <a:t>Stopping/Cut</a:t>
            </a:r>
            <a:r>
              <a:rPr lang="en-US" b="1" dirty="0">
                <a:latin typeface="Arial" charset="0"/>
              </a:rPr>
              <a:t>-off rule</a:t>
            </a:r>
            <a:r>
              <a:rPr lang="en-US" dirty="0">
                <a:latin typeface="Arial" charset="0"/>
              </a:rPr>
              <a:t>: </a:t>
            </a:r>
            <a:r>
              <a:rPr lang="en-US" dirty="0" smtClean="0">
                <a:latin typeface="Arial" charset="0"/>
              </a:rPr>
              <a:t>when unit needed is &lt;</a:t>
            </a:r>
            <a:r>
              <a:rPr lang="en-US" dirty="0">
                <a:latin typeface="Arial" charset="0"/>
              </a:rPr>
              <a:t>1 (i.e., do not place an order </a:t>
            </a:r>
            <a:r>
              <a:rPr lang="en-US" dirty="0" smtClean="0">
                <a:latin typeface="Arial" charset="0"/>
              </a:rPr>
              <a:t>if </a:t>
            </a:r>
            <a:r>
              <a:rPr lang="en-US" dirty="0">
                <a:latin typeface="Arial" charset="0"/>
              </a:rPr>
              <a:t>the amount you would </a:t>
            </a:r>
            <a:r>
              <a:rPr lang="en-US" dirty="0" smtClean="0">
                <a:latin typeface="Arial" charset="0"/>
              </a:rPr>
              <a:t>order is </a:t>
            </a:r>
            <a:r>
              <a:rPr lang="en-US" dirty="0">
                <a:latin typeface="Arial" charset="0"/>
              </a:rPr>
              <a:t>less than 1 </a:t>
            </a:r>
            <a:r>
              <a:rPr lang="en-US" dirty="0" smtClean="0">
                <a:latin typeface="Arial" charset="0"/>
              </a:rPr>
              <a:t>unit of what they produce)</a:t>
            </a:r>
            <a:endParaRPr lang="en-US" dirty="0">
              <a:latin typeface="Arial" charset="0"/>
            </a:endParaRPr>
          </a:p>
          <a:p>
            <a:pPr lvl="1" eaLnBrk="1" hangingPunct="1"/>
            <a:r>
              <a:rPr lang="en-US" dirty="0">
                <a:latin typeface="Arial" charset="0"/>
                <a:cs typeface="ＭＳ Ｐゴシック" charset="0"/>
              </a:rPr>
              <a:t>Where units = cans, pounds, </a:t>
            </a:r>
            <a:r>
              <a:rPr lang="en-US" dirty="0" smtClean="0">
                <a:latin typeface="Arial" charset="0"/>
                <a:cs typeface="ＭＳ Ｐゴシック" charset="0"/>
              </a:rPr>
              <a:t>gallons</a:t>
            </a:r>
          </a:p>
          <a:p>
            <a:pPr lvl="1" eaLnBrk="1" hangingPunct="1"/>
            <a:endParaRPr lang="en-US" dirty="0">
              <a:latin typeface="Arial" charset="0"/>
              <a:cs typeface="ＭＳ Ｐゴシック" charset="0"/>
            </a:endParaRPr>
          </a:p>
          <a:p>
            <a:pPr lvl="1" eaLnBrk="1" hangingPunct="1"/>
            <a:endParaRPr lang="en-US" dirty="0">
              <a:latin typeface="Arial" charset="0"/>
              <a:cs typeface="ＭＳ Ｐゴシック" charset="0"/>
            </a:endParaRPr>
          </a:p>
          <a:p>
            <a:pPr eaLnBrk="1" hangingPunct="1"/>
            <a:endParaRPr lang="en-US" dirty="0">
              <a:latin typeface="Tw Cen MT" charset="0"/>
            </a:endParaRPr>
          </a:p>
        </p:txBody>
      </p:sp>
    </p:spTree>
    <p:extLst>
      <p:ext uri="{BB962C8B-B14F-4D97-AF65-F5344CB8AC3E}">
        <p14:creationId xmlns:p14="http://schemas.microsoft.com/office/powerpoint/2010/main" val="39537469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1"/>
          <p:cNvSpPr>
            <a:spLocks noGrp="1"/>
          </p:cNvSpPr>
          <p:nvPr>
            <p:ph type="title"/>
          </p:nvPr>
        </p:nvSpPr>
        <p:spPr>
          <a:xfrm>
            <a:off x="2136776" y="228600"/>
            <a:ext cx="8153400" cy="990600"/>
          </a:xfrm>
        </p:spPr>
        <p:txBody>
          <a:bodyPr/>
          <a:lstStyle/>
          <a:p>
            <a:pPr eaLnBrk="1" hangingPunct="1"/>
            <a:r>
              <a:rPr lang="en-US" dirty="0" smtClean="0">
                <a:latin typeface="Tw Cen MT" charset="0"/>
              </a:rPr>
              <a:t>Goal of Class Exercise</a:t>
            </a:r>
            <a:endParaRPr lang="en-US" dirty="0">
              <a:latin typeface="Tw Cen MT" charset="0"/>
            </a:endParaRPr>
          </a:p>
        </p:txBody>
      </p:sp>
      <p:sp>
        <p:nvSpPr>
          <p:cNvPr id="28674" name="Content Placeholder 2"/>
          <p:cNvSpPr>
            <a:spLocks noGrp="1"/>
          </p:cNvSpPr>
          <p:nvPr>
            <p:ph sz="quarter" idx="1"/>
          </p:nvPr>
        </p:nvSpPr>
        <p:spPr>
          <a:xfrm>
            <a:off x="1755776" y="1459676"/>
            <a:ext cx="8915400" cy="4495800"/>
          </a:xfrm>
        </p:spPr>
        <p:txBody>
          <a:bodyPr/>
          <a:lstStyle/>
          <a:p>
            <a:pPr eaLnBrk="1" hangingPunct="1"/>
            <a:r>
              <a:rPr lang="en-US" dirty="0" smtClean="0">
                <a:latin typeface="Arial" charset="0"/>
              </a:rPr>
              <a:t>Each member will be an industrial sector</a:t>
            </a:r>
          </a:p>
          <a:p>
            <a:pPr eaLnBrk="1" hangingPunct="1"/>
            <a:endParaRPr lang="en-US" dirty="0">
              <a:latin typeface="Arial" charset="0"/>
              <a:cs typeface="ＭＳ Ｐゴシック" charset="0"/>
            </a:endParaRPr>
          </a:p>
          <a:p>
            <a:pPr eaLnBrk="1" hangingPunct="1"/>
            <a:r>
              <a:rPr lang="en-US" dirty="0" smtClean="0">
                <a:latin typeface="Arial" charset="0"/>
                <a:cs typeface="ＭＳ Ｐゴシック" charset="0"/>
              </a:rPr>
              <a:t>Each sector will take purchase orders and then make purchase orders required to fulfill the purchase orders they received (Use the production functions)</a:t>
            </a:r>
          </a:p>
          <a:p>
            <a:pPr eaLnBrk="1" hangingPunct="1"/>
            <a:endParaRPr lang="en-US" dirty="0">
              <a:latin typeface="Arial" charset="0"/>
              <a:cs typeface="ＭＳ Ｐゴシック" charset="0"/>
            </a:endParaRPr>
          </a:p>
          <a:p>
            <a:pPr eaLnBrk="1" hangingPunct="1"/>
            <a:r>
              <a:rPr lang="en-US" dirty="0" smtClean="0">
                <a:latin typeface="Arial" charset="0"/>
                <a:cs typeface="ＭＳ Ｐゴシック" charset="0"/>
              </a:rPr>
              <a:t>At the end, sum up all of the purchase orders received to arrive at amounts of each material needed to make 1,000,000 cans of soda</a:t>
            </a:r>
          </a:p>
          <a:p>
            <a:pPr eaLnBrk="1" hangingPunct="1"/>
            <a:endParaRPr lang="en-US" dirty="0">
              <a:latin typeface="Arial" charset="0"/>
              <a:cs typeface="ＭＳ Ｐゴシック" charset="0"/>
            </a:endParaRPr>
          </a:p>
          <a:p>
            <a:pPr eaLnBrk="1" hangingPunct="1"/>
            <a:endParaRPr lang="en-US" dirty="0" smtClean="0">
              <a:latin typeface="Arial" charset="0"/>
              <a:cs typeface="ＭＳ Ｐゴシック" charset="0"/>
            </a:endParaRPr>
          </a:p>
          <a:p>
            <a:pPr lvl="1" eaLnBrk="1" hangingPunct="1"/>
            <a:endParaRPr lang="en-US" dirty="0">
              <a:latin typeface="Arial" charset="0"/>
              <a:cs typeface="ＭＳ Ｐゴシック" charset="0"/>
            </a:endParaRPr>
          </a:p>
          <a:p>
            <a:pPr lvl="1" eaLnBrk="1" hangingPunct="1"/>
            <a:endParaRPr lang="en-US" dirty="0">
              <a:latin typeface="Arial" charset="0"/>
              <a:cs typeface="ＭＳ Ｐゴシック" charset="0"/>
            </a:endParaRPr>
          </a:p>
          <a:p>
            <a:pPr eaLnBrk="1" hangingPunct="1"/>
            <a:endParaRPr lang="en-US" dirty="0">
              <a:latin typeface="Tw Cen MT" charset="0"/>
            </a:endParaRPr>
          </a:p>
        </p:txBody>
      </p:sp>
    </p:spTree>
    <p:extLst>
      <p:ext uri="{BB962C8B-B14F-4D97-AF65-F5344CB8AC3E}">
        <p14:creationId xmlns:p14="http://schemas.microsoft.com/office/powerpoint/2010/main" val="17537869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Log Sheet Provided</a:t>
            </a:r>
            <a:endParaRPr lang="en-US" dirty="0"/>
          </a:p>
        </p:txBody>
      </p:sp>
      <p:pic>
        <p:nvPicPr>
          <p:cNvPr id="5" name="Picture 4"/>
          <p:cNvPicPr>
            <a:picLocks noChangeAspect="1"/>
          </p:cNvPicPr>
          <p:nvPr/>
        </p:nvPicPr>
        <p:blipFill>
          <a:blip r:embed="rId3"/>
          <a:stretch>
            <a:fillRect/>
          </a:stretch>
        </p:blipFill>
        <p:spPr>
          <a:xfrm>
            <a:off x="1650670" y="1738168"/>
            <a:ext cx="8320448" cy="4967431"/>
          </a:xfrm>
          <a:prstGeom prst="rect">
            <a:avLst/>
          </a:prstGeom>
        </p:spPr>
      </p:pic>
    </p:spTree>
    <p:extLst>
      <p:ext uri="{BB962C8B-B14F-4D97-AF65-F5344CB8AC3E}">
        <p14:creationId xmlns:p14="http://schemas.microsoft.com/office/powerpoint/2010/main" val="47442061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a:xfrm>
            <a:off x="2136776" y="228600"/>
            <a:ext cx="8153400" cy="990600"/>
          </a:xfrm>
        </p:spPr>
        <p:txBody>
          <a:bodyPr/>
          <a:lstStyle/>
          <a:p>
            <a:pPr eaLnBrk="1" hangingPunct="1"/>
            <a:r>
              <a:rPr lang="en-US" dirty="0" smtClean="0">
                <a:latin typeface="Tw Cen MT" charset="0"/>
              </a:rPr>
              <a:t>Overall Info Needed</a:t>
            </a:r>
            <a:endParaRPr lang="en-US" dirty="0">
              <a:latin typeface="Tw Cen MT" charset="0"/>
            </a:endParaRPr>
          </a:p>
        </p:txBody>
      </p:sp>
      <p:graphicFrame>
        <p:nvGraphicFramePr>
          <p:cNvPr id="4" name="Content Placeholder 3"/>
          <p:cNvGraphicFramePr>
            <a:graphicFrameLocks noGrp="1"/>
          </p:cNvGraphicFramePr>
          <p:nvPr>
            <p:ph sz="quarter" idx="1"/>
            <p:extLst>
              <p:ext uri="{D42A27DB-BD31-4B8C-83A1-F6EECF244321}">
                <p14:modId xmlns:p14="http://schemas.microsoft.com/office/powerpoint/2010/main" val="316178756"/>
              </p:ext>
            </p:extLst>
          </p:nvPr>
        </p:nvGraphicFramePr>
        <p:xfrm>
          <a:off x="3606347" y="1382485"/>
          <a:ext cx="5559425" cy="5364480"/>
        </p:xfrm>
        <a:graphic>
          <a:graphicData uri="http://schemas.openxmlformats.org/drawingml/2006/table">
            <a:tbl>
              <a:tblPr firstRow="1" bandRow="1">
                <a:tableStyleId>{5C22544A-7EE6-4342-B048-85BDC9FD1C3A}</a:tableStyleId>
              </a:tblPr>
              <a:tblGrid>
                <a:gridCol w="835025"/>
                <a:gridCol w="1143000"/>
                <a:gridCol w="1295400"/>
                <a:gridCol w="990600"/>
                <a:gridCol w="1295400"/>
              </a:tblGrid>
              <a:tr h="914400">
                <a:tc>
                  <a:txBody>
                    <a:bodyPr/>
                    <a:lstStyle/>
                    <a:p>
                      <a:r>
                        <a:rPr lang="en-US" sz="1800" dirty="0" smtClean="0"/>
                        <a:t>Group</a:t>
                      </a:r>
                      <a:endParaRPr lang="en-US" sz="1800" dirty="0"/>
                    </a:p>
                  </a:txBody>
                  <a:tcPr/>
                </a:tc>
                <a:tc>
                  <a:txBody>
                    <a:bodyPr/>
                    <a:lstStyle/>
                    <a:p>
                      <a:r>
                        <a:rPr lang="en-US" sz="1800" dirty="0" smtClean="0"/>
                        <a:t>Total Soda Cans</a:t>
                      </a:r>
                      <a:endParaRPr lang="en-US" sz="1800" dirty="0"/>
                    </a:p>
                  </a:txBody>
                  <a:tcPr/>
                </a:tc>
                <a:tc>
                  <a:txBody>
                    <a:bodyPr/>
                    <a:lstStyle/>
                    <a:p>
                      <a:r>
                        <a:rPr lang="en-US" sz="1800" dirty="0" smtClean="0"/>
                        <a:t>Total Empty Cans</a:t>
                      </a:r>
                      <a:endParaRPr lang="en-US" sz="1800" dirty="0"/>
                    </a:p>
                  </a:txBody>
                  <a:tcPr/>
                </a:tc>
                <a:tc>
                  <a:txBody>
                    <a:bodyPr/>
                    <a:lstStyle/>
                    <a:p>
                      <a:r>
                        <a:rPr lang="en-US" sz="1800" dirty="0" smtClean="0"/>
                        <a:t>Total Gallons Water</a:t>
                      </a:r>
                      <a:endParaRPr lang="en-US" sz="1800" dirty="0"/>
                    </a:p>
                  </a:txBody>
                  <a:tcPr/>
                </a:tc>
                <a:tc>
                  <a:txBody>
                    <a:bodyPr/>
                    <a:lstStyle/>
                    <a:p>
                      <a:r>
                        <a:rPr lang="en-US" sz="1800" dirty="0" smtClean="0"/>
                        <a:t>Total Pounds</a:t>
                      </a:r>
                      <a:r>
                        <a:rPr lang="en-US" sz="1800" baseline="0" dirty="0" smtClean="0"/>
                        <a:t> Aluminum</a:t>
                      </a:r>
                      <a:endParaRPr lang="en-US" sz="1800" dirty="0"/>
                    </a:p>
                  </a:txBody>
                  <a:tcPr/>
                </a:tc>
              </a:tr>
              <a:tr h="370840">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a:p>
                  </a:txBody>
                  <a:tcPr/>
                </a:tc>
              </a:tr>
              <a:tr h="370840">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a:p>
                  </a:txBody>
                  <a:tcPr/>
                </a:tc>
              </a:tr>
              <a:tr h="370840">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a:p>
                  </a:txBody>
                  <a:tcPr/>
                </a:tc>
              </a:tr>
              <a:tr h="370840">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a:p>
                  </a:txBody>
                  <a:tcPr/>
                </a:tc>
              </a:tr>
              <a:tr h="370840">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a:p>
                  </a:txBody>
                  <a:tcPr/>
                </a:tc>
                <a:tc>
                  <a:txBody>
                    <a:bodyPr/>
                    <a:lstStyle/>
                    <a:p>
                      <a:endParaRPr lang="en-US" sz="1800" dirty="0"/>
                    </a:p>
                  </a:txBody>
                  <a:tcPr/>
                </a:tc>
              </a:tr>
              <a:tr h="370840">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r>
              <a:tr h="370840">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r>
              <a:tr h="370840">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r>
              <a:tr h="370840">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r>
              <a:tr h="370840">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r>
              <a:tr h="370840">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r>
              <a:tr h="370840">
                <a:tc>
                  <a:txBody>
                    <a:bodyPr/>
                    <a:lstStyle/>
                    <a:p>
                      <a:r>
                        <a:rPr lang="en-US" sz="1800" dirty="0" err="1" smtClean="0"/>
                        <a:t>Avg</a:t>
                      </a:r>
                      <a:r>
                        <a:rPr lang="en-US" sz="1800" dirty="0" smtClean="0"/>
                        <a:t>: </a:t>
                      </a:r>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c>
                  <a:txBody>
                    <a:bodyPr/>
                    <a:lstStyle/>
                    <a:p>
                      <a:endParaRPr lang="en-US" sz="1800" dirty="0"/>
                    </a:p>
                  </a:txBody>
                  <a:tcPr/>
                </a:tc>
              </a:tr>
            </a:tbl>
          </a:graphicData>
        </a:graphic>
      </p:graphicFrame>
    </p:spTree>
    <p:extLst>
      <p:ext uri="{BB962C8B-B14F-4D97-AF65-F5344CB8AC3E}">
        <p14:creationId xmlns:p14="http://schemas.microsoft.com/office/powerpoint/2010/main" val="37808890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609600" y="780371"/>
            <a:ext cx="10972800" cy="3103563"/>
          </a:xfrm>
        </p:spPr>
        <p:txBody>
          <a:bodyPr/>
          <a:lstStyle/>
          <a:p>
            <a:r>
              <a:rPr lang="en-US" dirty="0" smtClean="0"/>
              <a:t>Assume a group estimated production below.  Using previous emissions factors, what are total emissions?</a:t>
            </a:r>
          </a:p>
          <a:p>
            <a:endParaRPr lang="en-US" dirty="0"/>
          </a:p>
          <a:p>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505647325"/>
              </p:ext>
            </p:extLst>
          </p:nvPr>
        </p:nvGraphicFramePr>
        <p:xfrm>
          <a:off x="1502229" y="2009414"/>
          <a:ext cx="9100457" cy="3749040"/>
        </p:xfrm>
        <a:graphic>
          <a:graphicData uri="http://schemas.openxmlformats.org/drawingml/2006/table">
            <a:tbl>
              <a:tblPr firstRow="1" bandRow="1">
                <a:tableStyleId>{5C22544A-7EE6-4342-B048-85BDC9FD1C3A}</a:tableStyleId>
              </a:tblPr>
              <a:tblGrid>
                <a:gridCol w="892629"/>
                <a:gridCol w="1393371"/>
                <a:gridCol w="1611086"/>
                <a:gridCol w="1883228"/>
                <a:gridCol w="1578429"/>
                <a:gridCol w="1741714"/>
              </a:tblGrid>
              <a:tr h="370840">
                <a:tc>
                  <a:txBody>
                    <a:bodyPr/>
                    <a:lstStyle/>
                    <a:p>
                      <a:endParaRPr lang="en-US" dirty="0"/>
                    </a:p>
                  </a:txBody>
                  <a:tcPr/>
                </a:tc>
                <a:tc>
                  <a:txBody>
                    <a:bodyPr/>
                    <a:lstStyle/>
                    <a:p>
                      <a:r>
                        <a:rPr lang="en-US" dirty="0" smtClean="0"/>
                        <a:t>Production</a:t>
                      </a:r>
                      <a:endParaRPr lang="en-US" dirty="0"/>
                    </a:p>
                  </a:txBody>
                  <a:tcPr/>
                </a:tc>
                <a:tc>
                  <a:txBody>
                    <a:bodyPr/>
                    <a:lstStyle/>
                    <a:p>
                      <a:r>
                        <a:rPr lang="en-US" dirty="0" smtClean="0"/>
                        <a:t>Wastewater </a:t>
                      </a:r>
                    </a:p>
                    <a:p>
                      <a:r>
                        <a:rPr lang="en-US" baseline="0" dirty="0" smtClean="0"/>
                        <a:t>per unit</a:t>
                      </a:r>
                      <a:endParaRPr lang="en-US" dirty="0"/>
                    </a:p>
                  </a:txBody>
                  <a:tcPr/>
                </a:tc>
                <a:tc>
                  <a:txBody>
                    <a:bodyPr/>
                    <a:lstStyle/>
                    <a:p>
                      <a:r>
                        <a:rPr lang="en-US" dirty="0" smtClean="0"/>
                        <a:t>Solid Waste </a:t>
                      </a:r>
                    </a:p>
                    <a:p>
                      <a:r>
                        <a:rPr lang="en-US" dirty="0" smtClean="0"/>
                        <a:t>per unit</a:t>
                      </a:r>
                      <a:endParaRPr lang="en-US" dirty="0"/>
                    </a:p>
                  </a:txBody>
                  <a:tcPr/>
                </a:tc>
                <a:tc>
                  <a:txBody>
                    <a:bodyPr/>
                    <a:lstStyle/>
                    <a:p>
                      <a:r>
                        <a:rPr lang="en-US" dirty="0" smtClean="0"/>
                        <a:t>Wastewater </a:t>
                      </a:r>
                      <a:endParaRPr lang="en-US" dirty="0"/>
                    </a:p>
                  </a:txBody>
                  <a:tcPr/>
                </a:tc>
                <a:tc>
                  <a:txBody>
                    <a:bodyPr/>
                    <a:lstStyle/>
                    <a:p>
                      <a:r>
                        <a:rPr lang="en-US" dirty="0" smtClean="0"/>
                        <a:t>Solid Waste</a:t>
                      </a:r>
                      <a:endParaRPr lang="en-US" dirty="0"/>
                    </a:p>
                  </a:txBody>
                  <a:tcPr/>
                </a:tc>
              </a:tr>
              <a:tr h="370840">
                <a:tc>
                  <a:txBody>
                    <a:bodyPr/>
                    <a:lstStyle/>
                    <a:p>
                      <a:r>
                        <a:rPr lang="en-US" dirty="0" smtClean="0"/>
                        <a:t>Soda</a:t>
                      </a:r>
                      <a:endParaRPr lang="en-US" dirty="0"/>
                    </a:p>
                  </a:txBody>
                  <a:tcPr/>
                </a:tc>
                <a:tc>
                  <a:txBody>
                    <a:bodyPr/>
                    <a:lstStyle/>
                    <a:p>
                      <a:r>
                        <a:rPr lang="en-US" dirty="0" smtClean="0"/>
                        <a:t>1,000,078 </a:t>
                      </a:r>
                    </a:p>
                    <a:p>
                      <a:r>
                        <a:rPr lang="en-US" dirty="0" smtClean="0"/>
                        <a:t>cans</a:t>
                      </a:r>
                      <a:endParaRPr lang="en-US" dirty="0"/>
                    </a:p>
                  </a:txBody>
                  <a:tcPr/>
                </a:tc>
                <a:tc>
                  <a:txBody>
                    <a:bodyPr/>
                    <a:lstStyle/>
                    <a:p>
                      <a:r>
                        <a:rPr lang="en-US" dirty="0" smtClean="0"/>
                        <a:t>8 ounces per 10 cans soda</a:t>
                      </a:r>
                      <a:endParaRPr lang="en-US" dirty="0"/>
                    </a:p>
                  </a:txBody>
                  <a:tcPr/>
                </a:tc>
                <a:tc>
                  <a:txBody>
                    <a:bodyPr/>
                    <a:lstStyle/>
                    <a:p>
                      <a:r>
                        <a:rPr lang="en-US" dirty="0" smtClean="0"/>
                        <a:t>1 pound for</a:t>
                      </a:r>
                      <a:r>
                        <a:rPr lang="en-US" baseline="0" dirty="0" smtClean="0"/>
                        <a:t> every 100 cans</a:t>
                      </a:r>
                      <a:endParaRPr lang="en-US" dirty="0"/>
                    </a:p>
                  </a:txBody>
                  <a:tcPr/>
                </a:tc>
                <a:tc>
                  <a:txBody>
                    <a:bodyPr/>
                    <a:lstStyle/>
                    <a:p>
                      <a:endParaRPr lang="en-US" dirty="0"/>
                    </a:p>
                  </a:txBody>
                  <a:tcPr/>
                </a:tc>
                <a:tc>
                  <a:txBody>
                    <a:bodyPr/>
                    <a:lstStyle/>
                    <a:p>
                      <a:endParaRPr lang="en-US" dirty="0"/>
                    </a:p>
                  </a:txBody>
                  <a:tcPr/>
                </a:tc>
              </a:tr>
              <a:tr h="370840">
                <a:tc>
                  <a:txBody>
                    <a:bodyPr/>
                    <a:lstStyle/>
                    <a:p>
                      <a:r>
                        <a:rPr lang="en-US" dirty="0" smtClean="0"/>
                        <a:t>Can</a:t>
                      </a:r>
                    </a:p>
                  </a:txBody>
                  <a:tcPr/>
                </a:tc>
                <a:tc>
                  <a:txBody>
                    <a:bodyPr/>
                    <a:lstStyle/>
                    <a:p>
                      <a:r>
                        <a:rPr lang="en-US" dirty="0" smtClean="0"/>
                        <a:t>1,016,039 empty cans</a:t>
                      </a:r>
                      <a:endParaRPr lang="en-US" dirty="0"/>
                    </a:p>
                  </a:txBody>
                  <a:tcPr/>
                </a:tc>
                <a:tc>
                  <a:txBody>
                    <a:bodyPr/>
                    <a:lstStyle/>
                    <a:p>
                      <a:r>
                        <a:rPr lang="en-US" dirty="0" smtClean="0"/>
                        <a:t>5 gallons per 1000 empty can</a:t>
                      </a:r>
                      <a:endParaRPr lang="en-US" dirty="0"/>
                    </a:p>
                  </a:txBody>
                  <a:tcPr/>
                </a:tc>
                <a:tc>
                  <a:txBody>
                    <a:bodyPr/>
                    <a:lstStyle/>
                    <a:p>
                      <a:r>
                        <a:rPr lang="en-US" dirty="0" smtClean="0"/>
                        <a:t>N/A</a:t>
                      </a:r>
                      <a:endParaRPr lang="en-US" dirty="0"/>
                    </a:p>
                  </a:txBody>
                  <a:tcPr/>
                </a:tc>
                <a:tc>
                  <a:txBody>
                    <a:bodyPr/>
                    <a:lstStyle/>
                    <a:p>
                      <a:endParaRPr lang="en-US"/>
                    </a:p>
                  </a:txBody>
                  <a:tcPr/>
                </a:tc>
                <a:tc>
                  <a:txBody>
                    <a:bodyPr/>
                    <a:lstStyle/>
                    <a:p>
                      <a:endParaRPr lang="en-US"/>
                    </a:p>
                  </a:txBody>
                  <a:tcPr/>
                </a:tc>
              </a:tr>
              <a:tr h="370840">
                <a:tc>
                  <a:txBody>
                    <a:bodyPr/>
                    <a:lstStyle/>
                    <a:p>
                      <a:r>
                        <a:rPr lang="en-US" dirty="0" smtClean="0"/>
                        <a:t>Aluminum</a:t>
                      </a:r>
                      <a:endParaRPr lang="en-US" dirty="0"/>
                    </a:p>
                  </a:txBody>
                  <a:tcPr/>
                </a:tc>
                <a:tc>
                  <a:txBody>
                    <a:bodyPr/>
                    <a:lstStyle/>
                    <a:p>
                      <a:r>
                        <a:rPr lang="en-US" dirty="0" smtClean="0"/>
                        <a:t>32,525 </a:t>
                      </a:r>
                    </a:p>
                    <a:p>
                      <a:r>
                        <a:rPr lang="en-US" dirty="0" smtClean="0"/>
                        <a:t>pounds</a:t>
                      </a:r>
                      <a:endParaRPr lang="en-US" dirty="0"/>
                    </a:p>
                  </a:txBody>
                  <a:tcPr/>
                </a:tc>
                <a:tc>
                  <a:txBody>
                    <a:bodyPr/>
                    <a:lstStyle/>
                    <a:p>
                      <a:r>
                        <a:rPr lang="en-US" dirty="0" smtClean="0"/>
                        <a:t>1.58 gals per pound</a:t>
                      </a:r>
                      <a:r>
                        <a:rPr lang="en-US" baseline="0" dirty="0" smtClean="0"/>
                        <a:t> Aluminum</a:t>
                      </a:r>
                      <a:endParaRPr lang="en-US" dirty="0"/>
                    </a:p>
                  </a:txBody>
                  <a:tcPr/>
                </a:tc>
                <a:tc>
                  <a:txBody>
                    <a:bodyPr/>
                    <a:lstStyle/>
                    <a:p>
                      <a:r>
                        <a:rPr lang="en-US" dirty="0" smtClean="0"/>
                        <a:t>2.7 pounds per pound</a:t>
                      </a:r>
                      <a:r>
                        <a:rPr lang="en-US" baseline="0" dirty="0" smtClean="0"/>
                        <a:t> Aluminum</a:t>
                      </a:r>
                      <a:endParaRPr lang="en-US" dirty="0"/>
                    </a:p>
                  </a:txBody>
                  <a:tcPr/>
                </a:tc>
                <a:tc>
                  <a:txBody>
                    <a:bodyPr/>
                    <a:lstStyle/>
                    <a:p>
                      <a:endParaRPr lang="en-US" dirty="0"/>
                    </a:p>
                  </a:txBody>
                  <a:tcPr/>
                </a:tc>
                <a:tc>
                  <a:txBody>
                    <a:bodyPr/>
                    <a:lstStyle/>
                    <a:p>
                      <a:endParaRPr lang="en-US" dirty="0"/>
                    </a:p>
                  </a:txBody>
                  <a:tcPr/>
                </a:tc>
              </a:tr>
              <a:tr h="370840">
                <a:tc>
                  <a:txBody>
                    <a:bodyPr/>
                    <a:lstStyle/>
                    <a:p>
                      <a:r>
                        <a:rPr lang="en-US" dirty="0" smtClean="0"/>
                        <a:t>Water</a:t>
                      </a:r>
                      <a:endParaRPr lang="en-US" dirty="0"/>
                    </a:p>
                  </a:txBody>
                  <a:tcPr/>
                </a:tc>
                <a:tc>
                  <a:txBody>
                    <a:bodyPr/>
                    <a:lstStyle/>
                    <a:p>
                      <a:r>
                        <a:rPr lang="en-US" dirty="0" smtClean="0"/>
                        <a:t>156,475</a:t>
                      </a:r>
                      <a:r>
                        <a:rPr lang="en-US" baseline="0" dirty="0" smtClean="0"/>
                        <a:t> gallons</a:t>
                      </a:r>
                      <a:endParaRPr lang="en-US" dirty="0"/>
                    </a:p>
                  </a:txBody>
                  <a:tcPr/>
                </a:tc>
                <a:tc>
                  <a:txBody>
                    <a:bodyPr/>
                    <a:lstStyle/>
                    <a:p>
                      <a:r>
                        <a:rPr lang="en-US" dirty="0" smtClean="0"/>
                        <a:t>N/A</a:t>
                      </a:r>
                      <a:endParaRPr lang="en-US" dirty="0"/>
                    </a:p>
                  </a:txBody>
                  <a:tcPr/>
                </a:tc>
                <a:tc>
                  <a:txBody>
                    <a:bodyPr/>
                    <a:lstStyle/>
                    <a:p>
                      <a:r>
                        <a:rPr lang="en-US" dirty="0" smtClean="0"/>
                        <a:t>1 pound per 1000 gallons</a:t>
                      </a:r>
                      <a:endParaRPr lang="en-US" dirty="0"/>
                    </a:p>
                  </a:txBody>
                  <a:tcPr/>
                </a:tc>
                <a:tc>
                  <a:txBody>
                    <a:bodyPr/>
                    <a:lstStyle/>
                    <a:p>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4234942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Conventional LCA example: Process Based LCA</a:t>
            </a:r>
            <a:endParaRPr lang="en-US" dirty="0"/>
          </a:p>
        </p:txBody>
      </p:sp>
      <p:sp>
        <p:nvSpPr>
          <p:cNvPr id="3" name="Content Placeholder 2"/>
          <p:cNvSpPr>
            <a:spLocks noGrp="1"/>
          </p:cNvSpPr>
          <p:nvPr>
            <p:ph idx="1"/>
          </p:nvPr>
        </p:nvSpPr>
        <p:spPr>
          <a:xfrm>
            <a:off x="609600" y="2616201"/>
            <a:ext cx="10972800" cy="3103563"/>
          </a:xfrm>
        </p:spPr>
        <p:txBody>
          <a:bodyPr/>
          <a:lstStyle/>
          <a:p>
            <a:r>
              <a:rPr lang="en-US" dirty="0" smtClean="0"/>
              <a:t>Conducting LCA in software tools such as </a:t>
            </a:r>
            <a:r>
              <a:rPr lang="en-US" dirty="0" err="1" smtClean="0"/>
              <a:t>SimaPro</a:t>
            </a:r>
            <a:endParaRPr lang="en-US" dirty="0" smtClean="0"/>
          </a:p>
          <a:p>
            <a:r>
              <a:rPr lang="en-US" dirty="0" smtClean="0"/>
              <a:t>LCA of a coffee maker made of plastic making 5 cups of coffee 2 times a day for 5 years with disposal at municipal waste after useful life is done</a:t>
            </a:r>
          </a:p>
          <a:p>
            <a:r>
              <a:rPr lang="en-US" dirty="0" smtClean="0"/>
              <a:t>All input items such as aluminum, polypropylene, electricity etc. are calculated with respect to production of 1 coffee maker</a:t>
            </a:r>
          </a:p>
          <a:p>
            <a:r>
              <a:rPr lang="en-US" dirty="0" smtClean="0"/>
              <a:t>Standard LCA steps you have learnt so far</a:t>
            </a:r>
          </a:p>
        </p:txBody>
      </p:sp>
      <p:sp>
        <p:nvSpPr>
          <p:cNvPr id="4" name="Slide Number Placeholder 3"/>
          <p:cNvSpPr>
            <a:spLocks noGrp="1"/>
          </p:cNvSpPr>
          <p:nvPr>
            <p:ph type="sldNum" sz="quarter" idx="12"/>
          </p:nvPr>
        </p:nvSpPr>
        <p:spPr/>
        <p:txBody>
          <a:bodyPr/>
          <a:lstStyle/>
          <a:p>
            <a:fld id="{3AED8202-30AE-48A0-BA88-5E0016703AA5}" type="slidenum">
              <a:rPr lang="en-US" smtClean="0"/>
              <a:t>2</a:t>
            </a:fld>
            <a:endParaRPr lang="en-US"/>
          </a:p>
        </p:txBody>
      </p:sp>
    </p:spTree>
    <p:extLst>
      <p:ext uri="{BB962C8B-B14F-4D97-AF65-F5344CB8AC3E}">
        <p14:creationId xmlns:p14="http://schemas.microsoft.com/office/powerpoint/2010/main" val="364340068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Economic Input-Output Analysis</a:t>
            </a:r>
            <a:endParaRPr lang="en-US" dirty="0"/>
          </a:p>
        </p:txBody>
      </p:sp>
      <p:sp>
        <p:nvSpPr>
          <p:cNvPr id="3" name="Content Placeholder 2"/>
          <p:cNvSpPr>
            <a:spLocks noGrp="1"/>
          </p:cNvSpPr>
          <p:nvPr>
            <p:ph idx="1"/>
          </p:nvPr>
        </p:nvSpPr>
        <p:spPr>
          <a:xfrm>
            <a:off x="609600" y="2463801"/>
            <a:ext cx="10972800" cy="3662364"/>
          </a:xfrm>
        </p:spPr>
        <p:txBody>
          <a:bodyPr/>
          <a:lstStyle/>
          <a:p>
            <a:r>
              <a:rPr lang="en-US" dirty="0" smtClean="0"/>
              <a:t>Originally developed by </a:t>
            </a:r>
            <a:r>
              <a:rPr lang="en-US" dirty="0" err="1" smtClean="0"/>
              <a:t>Wassily</a:t>
            </a:r>
            <a:r>
              <a:rPr lang="en-US" dirty="0" smtClean="0"/>
              <a:t> Leontief</a:t>
            </a:r>
          </a:p>
          <a:p>
            <a:pPr lvl="1"/>
            <a:r>
              <a:rPr lang="en-US" dirty="0" smtClean="0"/>
              <a:t>Models represented the various inputs required to produce a unit of output in each economic sector</a:t>
            </a:r>
          </a:p>
          <a:p>
            <a:pPr lvl="1"/>
            <a:r>
              <a:rPr lang="en-US" dirty="0" smtClean="0"/>
              <a:t>Assembling all the sectors, trace all direct and indirect inputs to produce outputs in each sector</a:t>
            </a:r>
          </a:p>
          <a:p>
            <a:r>
              <a:rPr lang="en-US" dirty="0" smtClean="0"/>
              <a:t>Quantifies relationships between sectors of an economic system</a:t>
            </a:r>
          </a:p>
          <a:p>
            <a:r>
              <a:rPr lang="en-US" dirty="0" smtClean="0"/>
              <a:t>Useful to track economic dependencies among sectors</a:t>
            </a:r>
          </a:p>
          <a:p>
            <a:r>
              <a:rPr lang="en-US" dirty="0" smtClean="0"/>
              <a:t>Example sectors: iron steel mills, paper mills, timber producers, trucking and courier services, banking, wholesale trade </a:t>
            </a:r>
          </a:p>
          <a:p>
            <a:endParaRPr lang="en-US" dirty="0"/>
          </a:p>
        </p:txBody>
      </p:sp>
      <p:sp>
        <p:nvSpPr>
          <p:cNvPr id="4" name="Slide Number Placeholder 3"/>
          <p:cNvSpPr>
            <a:spLocks noGrp="1"/>
          </p:cNvSpPr>
          <p:nvPr>
            <p:ph type="sldNum" sz="quarter" idx="12"/>
          </p:nvPr>
        </p:nvSpPr>
        <p:spPr/>
        <p:txBody>
          <a:bodyPr/>
          <a:lstStyle/>
          <a:p>
            <a:fld id="{3AED8202-30AE-48A0-BA88-5E0016703AA5}" type="slidenum">
              <a:rPr lang="en-US" smtClean="0"/>
              <a:t>20</a:t>
            </a:fld>
            <a:endParaRPr lang="en-US"/>
          </a:p>
        </p:txBody>
      </p:sp>
    </p:spTree>
    <p:extLst>
      <p:ext uri="{BB962C8B-B14F-4D97-AF65-F5344CB8AC3E}">
        <p14:creationId xmlns:p14="http://schemas.microsoft.com/office/powerpoint/2010/main" val="29186652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Input-Output method</a:t>
            </a:r>
            <a:endParaRPr lang="en-US" dirty="0"/>
          </a:p>
        </p:txBody>
      </p:sp>
      <p:sp>
        <p:nvSpPr>
          <p:cNvPr id="3" name="Content Placeholder 2"/>
          <p:cNvSpPr>
            <a:spLocks noGrp="1"/>
          </p:cNvSpPr>
          <p:nvPr>
            <p:ph idx="1"/>
          </p:nvPr>
        </p:nvSpPr>
        <p:spPr/>
        <p:txBody>
          <a:bodyPr/>
          <a:lstStyle/>
          <a:p>
            <a:r>
              <a:rPr lang="en-US" dirty="0" smtClean="0"/>
              <a:t>Input-output model divides entire economy into distinct sectors</a:t>
            </a:r>
          </a:p>
          <a:p>
            <a:pPr lvl="1"/>
            <a:r>
              <a:rPr lang="en-US" dirty="0" smtClean="0"/>
              <a:t>Set of large tables or matrices with 480 rows and 480 columns</a:t>
            </a:r>
          </a:p>
          <a:p>
            <a:pPr>
              <a:buFont typeface="Arial" panose="020B0604020202020204" pitchFamily="34" charset="0"/>
              <a:buChar char="•"/>
            </a:pPr>
            <a:r>
              <a:rPr lang="en-US" dirty="0" smtClean="0"/>
              <a:t>Each sector represented by one row and one column</a:t>
            </a:r>
          </a:p>
          <a:p>
            <a:pPr>
              <a:buFont typeface="Arial" panose="020B0604020202020204" pitchFamily="34" charset="0"/>
              <a:buChar char="•"/>
            </a:pPr>
            <a:r>
              <a:rPr lang="en-US" dirty="0" smtClean="0"/>
              <a:t>Economic input-output model is linear. That means a $100 purchase from a sector would be ten times greater than a $10 purchase from same sector</a:t>
            </a:r>
          </a:p>
          <a:p>
            <a:pPr lvl="1">
              <a:buFont typeface="Arial" panose="020B0604020202020204" pitchFamily="34" charset="0"/>
              <a:buChar char="•"/>
            </a:pPr>
            <a:r>
              <a:rPr lang="en-US" dirty="0" smtClean="0"/>
              <a:t>If you buy 1 kg of a product from a sector for $10 then buying 10 kg would cost $100</a:t>
            </a:r>
          </a:p>
        </p:txBody>
      </p:sp>
      <p:sp>
        <p:nvSpPr>
          <p:cNvPr id="4" name="Slide Number Placeholder 3"/>
          <p:cNvSpPr>
            <a:spLocks noGrp="1"/>
          </p:cNvSpPr>
          <p:nvPr>
            <p:ph type="sldNum" sz="quarter" idx="12"/>
          </p:nvPr>
        </p:nvSpPr>
        <p:spPr/>
        <p:txBody>
          <a:bodyPr/>
          <a:lstStyle/>
          <a:p>
            <a:fld id="{3AED8202-30AE-48A0-BA88-5E0016703AA5}" type="slidenum">
              <a:rPr lang="en-US" smtClean="0"/>
              <a:t>21</a:t>
            </a:fld>
            <a:endParaRPr lang="en-US"/>
          </a:p>
        </p:txBody>
      </p:sp>
    </p:spTree>
    <p:extLst>
      <p:ext uri="{BB962C8B-B14F-4D97-AF65-F5344CB8AC3E}">
        <p14:creationId xmlns:p14="http://schemas.microsoft.com/office/powerpoint/2010/main" val="61007376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305718"/>
            <a:ext cx="8229600" cy="1068387"/>
          </a:xfrm>
        </p:spPr>
        <p:txBody>
          <a:bodyPr/>
          <a:lstStyle/>
          <a:p>
            <a:r>
              <a:rPr lang="en-US" b="1" dirty="0" smtClean="0"/>
              <a:t>Example </a:t>
            </a:r>
            <a:endParaRPr lang="en-US" b="1"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360069546"/>
              </p:ext>
            </p:extLst>
          </p:nvPr>
        </p:nvGraphicFramePr>
        <p:xfrm>
          <a:off x="1853853" y="2072473"/>
          <a:ext cx="8034997" cy="2926080"/>
        </p:xfrm>
        <a:graphic>
          <a:graphicData uri="http://schemas.openxmlformats.org/drawingml/2006/table">
            <a:tbl>
              <a:tblPr firstRow="1" bandRow="1">
                <a:tableStyleId>{5940675A-B579-460E-94D1-54222C63F5DA}</a:tableStyleId>
              </a:tblPr>
              <a:tblGrid>
                <a:gridCol w="1676400"/>
                <a:gridCol w="1249069"/>
                <a:gridCol w="1066800"/>
                <a:gridCol w="1600200"/>
                <a:gridCol w="1524000"/>
                <a:gridCol w="918528"/>
              </a:tblGrid>
              <a:tr h="340399">
                <a:tc rowSpan="2">
                  <a:txBody>
                    <a:bodyPr/>
                    <a:lstStyle/>
                    <a:p>
                      <a:pPr algn="ctr"/>
                      <a:r>
                        <a:rPr lang="en-US" b="1" dirty="0" smtClean="0"/>
                        <a:t>Processing Sectors</a:t>
                      </a:r>
                      <a:endParaRPr lang="en-US" b="1" dirty="0"/>
                    </a:p>
                  </a:txBody>
                  <a:tcPr anchor="b"/>
                </a:tc>
                <a:tc gridSpan="3">
                  <a:txBody>
                    <a:bodyPr/>
                    <a:lstStyle/>
                    <a:p>
                      <a:pPr algn="ctr"/>
                      <a:r>
                        <a:rPr lang="en-US" b="1" dirty="0" smtClean="0"/>
                        <a:t>Purchasing Sectors</a:t>
                      </a:r>
                      <a:endParaRPr lang="en-US" b="1" dirty="0"/>
                    </a:p>
                  </a:txBody>
                  <a:tcPr anchor="ctr">
                    <a:lnB w="12700" cap="flat" cmpd="sng" algn="ctr">
                      <a:solidFill>
                        <a:schemeClr val="tx1"/>
                      </a:solidFill>
                      <a:prstDash val="solid"/>
                      <a:round/>
                      <a:headEnd type="none" w="med" len="med"/>
                      <a:tailEnd type="none" w="med" len="med"/>
                    </a:lnB>
                  </a:tcPr>
                </a:tc>
                <a:tc hMerge="1">
                  <a:txBody>
                    <a:bodyPr/>
                    <a:lstStyle/>
                    <a:p>
                      <a:endParaRPr lang="en-US" dirty="0"/>
                    </a:p>
                  </a:txBody>
                  <a:tcPr/>
                </a:tc>
                <a:tc hMerge="1">
                  <a:txBody>
                    <a:bodyPr/>
                    <a:lstStyle/>
                    <a:p>
                      <a:endParaRPr lang="en-US" dirty="0"/>
                    </a:p>
                  </a:txBody>
                  <a:tcPr/>
                </a:tc>
                <a:tc rowSpan="2">
                  <a:txBody>
                    <a:bodyPr/>
                    <a:lstStyle/>
                    <a:p>
                      <a:pPr algn="ctr"/>
                      <a:r>
                        <a:rPr lang="en-US" b="1" dirty="0" smtClean="0"/>
                        <a:t>Final Demand</a:t>
                      </a:r>
                      <a:endParaRPr lang="en-US" b="1" dirty="0"/>
                    </a:p>
                  </a:txBody>
                  <a:tcPr anchor="ctr"/>
                </a:tc>
                <a:tc rowSpan="2">
                  <a:txBody>
                    <a:bodyPr/>
                    <a:lstStyle/>
                    <a:p>
                      <a:pPr algn="ctr"/>
                      <a:r>
                        <a:rPr lang="en-US" b="1" dirty="0" smtClean="0"/>
                        <a:t>Total Output</a:t>
                      </a:r>
                      <a:endParaRPr lang="en-US" b="1" dirty="0"/>
                    </a:p>
                  </a:txBody>
                  <a:tcPr anchor="ctr"/>
                </a:tc>
              </a:tr>
              <a:tr h="595698">
                <a:tc vMerge="1">
                  <a:txBody>
                    <a:bodyPr/>
                    <a:lstStyle/>
                    <a:p>
                      <a:endParaRPr lang="en-US" b="1" dirty="0"/>
                    </a:p>
                  </a:txBody>
                  <a:tcPr/>
                </a:tc>
                <a:tc>
                  <a:txBody>
                    <a:bodyPr/>
                    <a:lstStyle/>
                    <a:p>
                      <a:pPr algn="ctr"/>
                      <a:r>
                        <a:rPr lang="en-US" b="1" dirty="0" smtClean="0"/>
                        <a:t>Agriculture</a:t>
                      </a:r>
                      <a:endParaRPr lang="en-US" b="1" dirty="0"/>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smtClean="0"/>
                        <a:t>Forest Products</a:t>
                      </a:r>
                      <a:endParaRPr lang="en-US" b="1" dirty="0"/>
                    </a:p>
                  </a:txBody>
                  <a:tcPr anchor="ctr">
                    <a:lnL w="12700" cap="flat" cmpd="sng" algn="ctr">
                      <a:no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smtClean="0"/>
                        <a:t>Manufacturing</a:t>
                      </a:r>
                      <a:endParaRPr lang="en-US" b="1" dirty="0"/>
                    </a:p>
                  </a:txBody>
                  <a:tcPr anchor="ctr">
                    <a:lnL w="12700" cmpd="sng">
                      <a:noFill/>
                    </a:lnL>
                  </a:tcPr>
                </a:tc>
                <a:tc vMerge="1">
                  <a:txBody>
                    <a:bodyPr/>
                    <a:lstStyle/>
                    <a:p>
                      <a:endParaRPr lang="en-US" dirty="0"/>
                    </a:p>
                  </a:txBody>
                  <a:tcPr/>
                </a:tc>
                <a:tc vMerge="1">
                  <a:txBody>
                    <a:bodyPr/>
                    <a:lstStyle/>
                    <a:p>
                      <a:endParaRPr lang="en-US" dirty="0"/>
                    </a:p>
                  </a:txBody>
                  <a:tcPr/>
                </a:tc>
              </a:tr>
              <a:tr h="850998">
                <a:tc>
                  <a:txBody>
                    <a:bodyPr/>
                    <a:lstStyle/>
                    <a:p>
                      <a:pPr algn="ctr"/>
                      <a:r>
                        <a:rPr lang="en-US" b="1" dirty="0" smtClean="0"/>
                        <a:t>Agriculture</a:t>
                      </a:r>
                    </a:p>
                    <a:p>
                      <a:pPr marL="0" marR="0" indent="0" algn="ctr" defTabSz="914400" rtl="0" eaLnBrk="1" fontAlgn="auto" latinLnBrk="0" hangingPunct="1">
                        <a:lnSpc>
                          <a:spcPct val="100000"/>
                        </a:lnSpc>
                        <a:spcBef>
                          <a:spcPts val="0"/>
                        </a:spcBef>
                        <a:spcAft>
                          <a:spcPts val="0"/>
                        </a:spcAft>
                        <a:buClrTx/>
                        <a:buSzTx/>
                        <a:buFontTx/>
                        <a:buNone/>
                        <a:tabLst/>
                        <a:defRPr/>
                      </a:pPr>
                      <a:r>
                        <a:rPr lang="en-US" b="1" dirty="0" smtClean="0"/>
                        <a:t>Forest Products</a:t>
                      </a:r>
                    </a:p>
                    <a:p>
                      <a:pPr marL="0" marR="0" indent="0" algn="ctr" defTabSz="914400" rtl="0" eaLnBrk="1" fontAlgn="auto" latinLnBrk="0" hangingPunct="1">
                        <a:lnSpc>
                          <a:spcPct val="100000"/>
                        </a:lnSpc>
                        <a:spcBef>
                          <a:spcPts val="0"/>
                        </a:spcBef>
                        <a:spcAft>
                          <a:spcPts val="0"/>
                        </a:spcAft>
                        <a:buClrTx/>
                        <a:buSzTx/>
                        <a:buFontTx/>
                        <a:buNone/>
                        <a:tabLst/>
                        <a:defRPr/>
                      </a:pPr>
                      <a:r>
                        <a:rPr lang="en-US" b="1" dirty="0" smtClean="0"/>
                        <a:t>Manufacturing</a:t>
                      </a:r>
                    </a:p>
                  </a:txBody>
                  <a:tcPr anchor="ctr">
                    <a:lnR w="12700" cap="flat" cmpd="sng" algn="ctr">
                      <a:solidFill>
                        <a:schemeClr val="tx1"/>
                      </a:solidFill>
                      <a:prstDash val="solid"/>
                      <a:round/>
                      <a:headEnd type="none" w="med" len="med"/>
                      <a:tailEnd type="none" w="med" len="med"/>
                    </a:lnR>
                  </a:tcPr>
                </a:tc>
                <a:tc>
                  <a:txBody>
                    <a:bodyPr/>
                    <a:lstStyle/>
                    <a:p>
                      <a:pPr algn="ctr"/>
                      <a:r>
                        <a:rPr lang="en-US" b="1" dirty="0" smtClean="0"/>
                        <a:t>8</a:t>
                      </a:r>
                    </a:p>
                    <a:p>
                      <a:pPr algn="ctr"/>
                      <a:r>
                        <a:rPr lang="en-US" b="1" dirty="0" smtClean="0"/>
                        <a:t>7</a:t>
                      </a:r>
                    </a:p>
                    <a:p>
                      <a:pPr algn="ctr"/>
                      <a:r>
                        <a:rPr lang="en-US" b="1" dirty="0" smtClean="0"/>
                        <a:t>4</a:t>
                      </a:r>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smtClean="0"/>
                        <a:t>4</a:t>
                      </a:r>
                    </a:p>
                    <a:p>
                      <a:pPr algn="ctr"/>
                      <a:r>
                        <a:rPr lang="en-US" b="1" dirty="0" smtClean="0"/>
                        <a:t>9</a:t>
                      </a:r>
                    </a:p>
                    <a:p>
                      <a:pPr algn="ctr"/>
                      <a:r>
                        <a:rPr lang="en-US" b="1" dirty="0" smtClean="0"/>
                        <a:t>2</a:t>
                      </a:r>
                      <a:endParaRPr lang="en-US" b="1" dirty="0"/>
                    </a:p>
                  </a:txBody>
                  <a:tcPr anchor="ctr">
                    <a:lnL w="12700" cap="flat" cmpd="sng" algn="ctr">
                      <a:no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smtClean="0"/>
                        <a:t>4</a:t>
                      </a:r>
                    </a:p>
                    <a:p>
                      <a:pPr algn="ctr"/>
                      <a:r>
                        <a:rPr lang="en-US" b="1" dirty="0" smtClean="0"/>
                        <a:t>5</a:t>
                      </a:r>
                    </a:p>
                    <a:p>
                      <a:pPr algn="ctr"/>
                      <a:r>
                        <a:rPr lang="en-US" b="1" dirty="0" smtClean="0"/>
                        <a:t>4</a:t>
                      </a:r>
                      <a:endParaRPr lang="en-US" b="1" dirty="0"/>
                    </a:p>
                  </a:txBody>
                  <a:tcPr anchor="ctr">
                    <a:lnL w="12700" cmpd="sng">
                      <a:noFill/>
                    </a:lnL>
                  </a:tcPr>
                </a:tc>
                <a:tc>
                  <a:txBody>
                    <a:bodyPr/>
                    <a:lstStyle/>
                    <a:p>
                      <a:pPr algn="ctr"/>
                      <a:r>
                        <a:rPr lang="en-US" b="1" dirty="0" smtClean="0"/>
                        <a:t>20</a:t>
                      </a:r>
                    </a:p>
                    <a:p>
                      <a:pPr algn="ctr"/>
                      <a:r>
                        <a:rPr lang="en-US" b="1" dirty="0" smtClean="0"/>
                        <a:t>11</a:t>
                      </a:r>
                    </a:p>
                    <a:p>
                      <a:pPr algn="ctr"/>
                      <a:r>
                        <a:rPr lang="en-US" b="1" dirty="0" smtClean="0"/>
                        <a:t>24</a:t>
                      </a:r>
                      <a:endParaRPr lang="en-US" b="1" dirty="0"/>
                    </a:p>
                  </a:txBody>
                  <a:tcPr anchor="ctr"/>
                </a:tc>
                <a:tc>
                  <a:txBody>
                    <a:bodyPr/>
                    <a:lstStyle/>
                    <a:p>
                      <a:pPr algn="ctr"/>
                      <a:r>
                        <a:rPr lang="en-US" b="1" dirty="0" smtClean="0"/>
                        <a:t>36</a:t>
                      </a:r>
                    </a:p>
                    <a:p>
                      <a:pPr algn="ctr"/>
                      <a:r>
                        <a:rPr lang="en-US" b="1" dirty="0" smtClean="0"/>
                        <a:t>32</a:t>
                      </a:r>
                    </a:p>
                    <a:p>
                      <a:pPr algn="ctr"/>
                      <a:r>
                        <a:rPr lang="en-US" b="1" dirty="0" smtClean="0"/>
                        <a:t>34</a:t>
                      </a:r>
                      <a:endParaRPr lang="en-US" b="1" dirty="0"/>
                    </a:p>
                  </a:txBody>
                  <a:tcPr anchor="ctr"/>
                </a:tc>
              </a:tr>
              <a:tr h="595698">
                <a:tc>
                  <a:txBody>
                    <a:bodyPr/>
                    <a:lstStyle/>
                    <a:p>
                      <a:pPr algn="ctr"/>
                      <a:r>
                        <a:rPr lang="en-US" b="1" dirty="0" smtClean="0"/>
                        <a:t>Value Added</a:t>
                      </a:r>
                    </a:p>
                    <a:p>
                      <a:pPr algn="ctr"/>
                      <a:r>
                        <a:rPr lang="en-US" b="1" dirty="0" smtClean="0"/>
                        <a:t>Imports</a:t>
                      </a:r>
                      <a:endParaRPr lang="en-US" b="1" dirty="0"/>
                    </a:p>
                  </a:txBody>
                  <a:tcPr anchor="ctr">
                    <a:lnR w="12700" cap="flat" cmpd="sng" algn="ctr">
                      <a:solidFill>
                        <a:schemeClr val="tx1"/>
                      </a:solidFill>
                      <a:prstDash val="solid"/>
                      <a:round/>
                      <a:headEnd type="none" w="med" len="med"/>
                      <a:tailEnd type="none" w="med" len="med"/>
                    </a:lnR>
                  </a:tcPr>
                </a:tc>
                <a:tc>
                  <a:txBody>
                    <a:bodyPr/>
                    <a:lstStyle/>
                    <a:p>
                      <a:pPr algn="ctr"/>
                      <a:r>
                        <a:rPr lang="en-US" b="1" dirty="0" smtClean="0"/>
                        <a:t>11</a:t>
                      </a:r>
                    </a:p>
                    <a:p>
                      <a:pPr algn="ctr"/>
                      <a:r>
                        <a:rPr lang="en-US" b="1" dirty="0" smtClean="0"/>
                        <a:t>6</a:t>
                      </a:r>
                      <a:endParaRPr lang="en-US" b="1" dirty="0"/>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smtClean="0"/>
                        <a:t>15</a:t>
                      </a:r>
                    </a:p>
                    <a:p>
                      <a:pPr algn="ctr"/>
                      <a:r>
                        <a:rPr lang="en-US" b="1" dirty="0" smtClean="0"/>
                        <a:t>2</a:t>
                      </a:r>
                      <a:endParaRPr lang="en-US" b="1" dirty="0"/>
                    </a:p>
                  </a:txBody>
                  <a:tcPr anchor="ctr">
                    <a:lnL w="12700" cap="flat" cmpd="sng" algn="ctr">
                      <a:no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smtClean="0"/>
                        <a:t>13</a:t>
                      </a:r>
                    </a:p>
                    <a:p>
                      <a:pPr algn="ctr"/>
                      <a:r>
                        <a:rPr lang="en-US" b="1" dirty="0" smtClean="0"/>
                        <a:t>8</a:t>
                      </a:r>
                      <a:endParaRPr lang="en-US" b="1" dirty="0"/>
                    </a:p>
                  </a:txBody>
                  <a:tcPr anchor="ctr">
                    <a:lnL w="12700" cmpd="sng">
                      <a:noFill/>
                    </a:lnL>
                  </a:tcPr>
                </a:tc>
                <a:tc>
                  <a:txBody>
                    <a:bodyPr/>
                    <a:lstStyle/>
                    <a:p>
                      <a:pPr algn="ctr"/>
                      <a:endParaRPr lang="en-US" b="1" dirty="0"/>
                    </a:p>
                  </a:txBody>
                  <a:tcPr anchor="ctr"/>
                </a:tc>
                <a:tc>
                  <a:txBody>
                    <a:bodyPr/>
                    <a:lstStyle/>
                    <a:p>
                      <a:pPr algn="ctr"/>
                      <a:r>
                        <a:rPr lang="en-US" b="1" dirty="0" smtClean="0"/>
                        <a:t>39</a:t>
                      </a:r>
                    </a:p>
                    <a:p>
                      <a:pPr algn="ctr"/>
                      <a:r>
                        <a:rPr lang="en-US" b="1" dirty="0" smtClean="0"/>
                        <a:t>16</a:t>
                      </a:r>
                      <a:endParaRPr lang="en-US" b="1" dirty="0"/>
                    </a:p>
                  </a:txBody>
                  <a:tcPr anchor="ctr"/>
                </a:tc>
              </a:tr>
              <a:tr h="345127">
                <a:tc>
                  <a:txBody>
                    <a:bodyPr/>
                    <a:lstStyle/>
                    <a:p>
                      <a:pPr algn="ctr"/>
                      <a:r>
                        <a:rPr lang="en-US" b="1" dirty="0" smtClean="0"/>
                        <a:t>Total Outlay</a:t>
                      </a:r>
                      <a:endParaRPr lang="en-US" b="1" dirty="0"/>
                    </a:p>
                  </a:txBody>
                  <a:tcPr anchor="ctr">
                    <a:lnR w="12700" cap="flat" cmpd="sng" algn="ctr">
                      <a:solidFill>
                        <a:schemeClr val="tx1"/>
                      </a:solidFill>
                      <a:prstDash val="solid"/>
                      <a:round/>
                      <a:headEnd type="none" w="med" len="med"/>
                      <a:tailEnd type="none" w="med" len="med"/>
                    </a:lnR>
                  </a:tcPr>
                </a:tc>
                <a:tc>
                  <a:txBody>
                    <a:bodyPr/>
                    <a:lstStyle/>
                    <a:p>
                      <a:pPr algn="ctr"/>
                      <a:r>
                        <a:rPr lang="en-US" b="1" dirty="0" smtClean="0"/>
                        <a:t>36</a:t>
                      </a:r>
                      <a:endParaRPr lang="en-US" b="1" dirty="0"/>
                    </a:p>
                  </a:txBody>
                  <a:tcPr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smtClean="0"/>
                        <a:t>32</a:t>
                      </a:r>
                      <a:endParaRPr lang="en-US" b="1" dirty="0"/>
                    </a:p>
                  </a:txBody>
                  <a:tcPr anchor="ctr">
                    <a:lnL w="12700" cap="flat" cmpd="sng" algn="ctr">
                      <a:no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b="1" dirty="0" smtClean="0"/>
                        <a:t>34</a:t>
                      </a:r>
                      <a:endParaRPr lang="en-US" b="1" dirty="0"/>
                    </a:p>
                  </a:txBody>
                  <a:tcPr anchor="ctr">
                    <a:lnL w="12700" cmpd="sng">
                      <a:noFill/>
                    </a:lnL>
                  </a:tcPr>
                </a:tc>
                <a:tc>
                  <a:txBody>
                    <a:bodyPr/>
                    <a:lstStyle/>
                    <a:p>
                      <a:pPr algn="ctr"/>
                      <a:r>
                        <a:rPr lang="en-US" b="1" dirty="0" smtClean="0"/>
                        <a:t>55</a:t>
                      </a:r>
                      <a:endParaRPr lang="en-US" b="1" dirty="0"/>
                    </a:p>
                  </a:txBody>
                  <a:tcPr anchor="ctr"/>
                </a:tc>
                <a:tc>
                  <a:txBody>
                    <a:bodyPr/>
                    <a:lstStyle/>
                    <a:p>
                      <a:pPr algn="ctr"/>
                      <a:r>
                        <a:rPr lang="en-US" b="1" dirty="0" smtClean="0"/>
                        <a:t>157</a:t>
                      </a:r>
                      <a:endParaRPr lang="en-US" b="1" dirty="0"/>
                    </a:p>
                  </a:txBody>
                  <a:tcPr anchor="ctr"/>
                </a:tc>
              </a:tr>
            </a:tbl>
          </a:graphicData>
        </a:graphic>
      </p:graphicFrame>
      <p:sp>
        <p:nvSpPr>
          <p:cNvPr id="6" name="TextBox 5"/>
          <p:cNvSpPr txBox="1"/>
          <p:nvPr/>
        </p:nvSpPr>
        <p:spPr>
          <a:xfrm>
            <a:off x="1981200" y="5257801"/>
            <a:ext cx="8229600"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Transactions Table forms the basis for the I-O Model</a:t>
            </a:r>
          </a:p>
        </p:txBody>
      </p:sp>
      <p:sp>
        <p:nvSpPr>
          <p:cNvPr id="3" name="TextBox 2"/>
          <p:cNvSpPr txBox="1"/>
          <p:nvPr/>
        </p:nvSpPr>
        <p:spPr>
          <a:xfrm>
            <a:off x="6989523" y="6237962"/>
            <a:ext cx="4734839" cy="369332"/>
          </a:xfrm>
          <a:prstGeom prst="rect">
            <a:avLst/>
          </a:prstGeom>
          <a:noFill/>
        </p:spPr>
        <p:txBody>
          <a:bodyPr wrap="square" rtlCol="0">
            <a:spAutoFit/>
          </a:bodyPr>
          <a:lstStyle/>
          <a:p>
            <a:r>
              <a:rPr lang="en-US" dirty="0" smtClean="0"/>
              <a:t>Source: Eric McConnell 2014 presentation</a:t>
            </a:r>
            <a:endParaRPr lang="en-US" dirty="0"/>
          </a:p>
        </p:txBody>
      </p:sp>
      <p:sp>
        <p:nvSpPr>
          <p:cNvPr id="4" name="Line Callout 2 3"/>
          <p:cNvSpPr/>
          <p:nvPr/>
        </p:nvSpPr>
        <p:spPr>
          <a:xfrm>
            <a:off x="4346533" y="1099159"/>
            <a:ext cx="2079320" cy="779744"/>
          </a:xfrm>
          <a:prstGeom prst="borderCallout2">
            <a:avLst>
              <a:gd name="adj1" fmla="val 18750"/>
              <a:gd name="adj2" fmla="val -8333"/>
              <a:gd name="adj3" fmla="val 18750"/>
              <a:gd name="adj4" fmla="val -16667"/>
              <a:gd name="adj5" fmla="val 117319"/>
              <a:gd name="adj6" fmla="val -31004"/>
            </a:avLst>
          </a:prstGeom>
          <a:gradFill flip="none"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27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400" dirty="0" smtClean="0"/>
              <a:t>Sectors of our economy purchasing and producing our stuff </a:t>
            </a:r>
            <a:endParaRPr lang="en-US" sz="1400" dirty="0"/>
          </a:p>
        </p:txBody>
      </p:sp>
      <p:cxnSp>
        <p:nvCxnSpPr>
          <p:cNvPr id="8" name="Straight Connector 7"/>
          <p:cNvCxnSpPr/>
          <p:nvPr/>
        </p:nvCxnSpPr>
        <p:spPr>
          <a:xfrm flipV="1">
            <a:off x="2805830" y="1243168"/>
            <a:ext cx="1227551" cy="814191"/>
          </a:xfrm>
          <a:prstGeom prst="line">
            <a:avLst/>
          </a:prstGeom>
        </p:spPr>
        <p:style>
          <a:lnRef idx="1">
            <a:schemeClr val="accent2"/>
          </a:lnRef>
          <a:fillRef idx="0">
            <a:schemeClr val="accent2"/>
          </a:fillRef>
          <a:effectRef idx="0">
            <a:schemeClr val="accent2"/>
          </a:effectRef>
          <a:fontRef idx="minor">
            <a:schemeClr val="tx1"/>
          </a:fontRef>
        </p:style>
      </p:cxnSp>
      <p:sp>
        <p:nvSpPr>
          <p:cNvPr id="9" name="Line Callout 2 8"/>
          <p:cNvSpPr/>
          <p:nvPr/>
        </p:nvSpPr>
        <p:spPr>
          <a:xfrm>
            <a:off x="9035685" y="902525"/>
            <a:ext cx="2546715" cy="1033836"/>
          </a:xfrm>
          <a:prstGeom prst="borderCallout2">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400" dirty="0" smtClean="0"/>
              <a:t>Demand from households, government, export. Can also be explained as demand of goods not used to produce other goods</a:t>
            </a:r>
            <a:endParaRPr lang="en-US" sz="1400" dirty="0"/>
          </a:p>
        </p:txBody>
      </p:sp>
      <p:sp>
        <p:nvSpPr>
          <p:cNvPr id="7" name="Slide Number Placeholder 6"/>
          <p:cNvSpPr>
            <a:spLocks noGrp="1"/>
          </p:cNvSpPr>
          <p:nvPr>
            <p:ph type="sldNum" sz="quarter" idx="12"/>
          </p:nvPr>
        </p:nvSpPr>
        <p:spPr/>
        <p:txBody>
          <a:bodyPr/>
          <a:lstStyle/>
          <a:p>
            <a:fld id="{3AED8202-30AE-48A0-BA88-5E0016703AA5}" type="slidenum">
              <a:rPr lang="en-US" smtClean="0"/>
              <a:t>22</a:t>
            </a:fld>
            <a:endParaRPr lang="en-US"/>
          </a:p>
        </p:txBody>
      </p:sp>
      <p:sp>
        <p:nvSpPr>
          <p:cNvPr id="10" name="Rectangle 9"/>
          <p:cNvSpPr/>
          <p:nvPr/>
        </p:nvSpPr>
        <p:spPr>
          <a:xfrm>
            <a:off x="178130" y="3479471"/>
            <a:ext cx="1543792" cy="1531916"/>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400" dirty="0" smtClean="0"/>
              <a:t>Value added is income earned in production including labor earnings </a:t>
            </a:r>
          </a:p>
          <a:p>
            <a:pPr algn="ctr"/>
            <a:r>
              <a:rPr lang="en-US" sz="1400" dirty="0" err="1" smtClean="0"/>
              <a:t>Eg</a:t>
            </a:r>
            <a:r>
              <a:rPr lang="en-US" sz="1400" dirty="0" smtClean="0"/>
              <a:t>- compensation, taxes</a:t>
            </a:r>
            <a:endParaRPr lang="en-US" sz="1400" dirty="0"/>
          </a:p>
        </p:txBody>
      </p:sp>
      <p:cxnSp>
        <p:nvCxnSpPr>
          <p:cNvPr id="12" name="Straight Connector 11"/>
          <p:cNvCxnSpPr/>
          <p:nvPr/>
        </p:nvCxnSpPr>
        <p:spPr>
          <a:xfrm>
            <a:off x="1721922" y="4108862"/>
            <a:ext cx="130629" cy="35626"/>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9009555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xfrm>
            <a:off x="1733550" y="406400"/>
            <a:ext cx="8915400" cy="1143000"/>
          </a:xfrm>
          <a:noFill/>
          <a:ln/>
          <a:extLst>
            <a:ext uri="{91240B29-F687-4F45-9708-019B960494DF}">
              <a14:hiddenLine xmlns:a14="http://schemas.microsoft.com/office/drawing/2010/main" w="12699">
                <a:solidFill>
                  <a:schemeClr val="tx1"/>
                </a:solidFill>
                <a:miter lim="800000"/>
                <a:headEnd/>
                <a:tailEnd/>
              </a14:hiddenLine>
            </a:ext>
          </a:extLst>
        </p:spPr>
        <p:txBody>
          <a:bodyPr/>
          <a:lstStyle/>
          <a:p>
            <a:r>
              <a:rPr lang="en-US" altLang="en-US" sz="4200" dirty="0"/>
              <a:t>Data Sources in EIO-LCA (1997)</a:t>
            </a:r>
            <a:endParaRPr lang="en-US" altLang="en-US" sz="4000" b="0" dirty="0"/>
          </a:p>
        </p:txBody>
      </p:sp>
      <p:graphicFrame>
        <p:nvGraphicFramePr>
          <p:cNvPr id="103427" name="Object 3">
            <a:hlinkClick r:id="" action="ppaction://ole?verb=0"/>
          </p:cNvPr>
          <p:cNvGraphicFramePr>
            <a:graphicFrameLocks/>
          </p:cNvGraphicFramePr>
          <p:nvPr>
            <p:extLst>
              <p:ext uri="{D42A27DB-BD31-4B8C-83A1-F6EECF244321}">
                <p14:modId xmlns:p14="http://schemas.microsoft.com/office/powerpoint/2010/main" val="2169696114"/>
              </p:ext>
            </p:extLst>
          </p:nvPr>
        </p:nvGraphicFramePr>
        <p:xfrm>
          <a:off x="1905000" y="2768600"/>
          <a:ext cx="8572500" cy="2992438"/>
        </p:xfrm>
        <a:graphic>
          <a:graphicData uri="http://schemas.openxmlformats.org/presentationml/2006/ole">
            <mc:AlternateContent xmlns:mc="http://schemas.openxmlformats.org/markup-compatibility/2006">
              <mc:Choice xmlns:v="urn:schemas-microsoft-com:vml" Requires="v">
                <p:oleObj spid="_x0000_s5277" name="Document" r:id="rId3" imgW="6530362" imgH="2329707" progId="Word.Document.8">
                  <p:embed/>
                </p:oleObj>
              </mc:Choice>
              <mc:Fallback>
                <p:oleObj name="Document" r:id="rId3" imgW="6530362" imgH="2329707" progId="Word.Document.8">
                  <p:embed/>
                  <p:pic>
                    <p:nvPicPr>
                      <p:cNvPr id="0" name=""/>
                      <p:cNvPicPr>
                        <a:picLocks noChangeArrowheads="1"/>
                      </p:cNvPicPr>
                      <p:nvPr/>
                    </p:nvPicPr>
                    <p:blipFill>
                      <a:blip r:embed="rId4"/>
                      <a:srcRect/>
                      <a:stretch>
                        <a:fillRect/>
                      </a:stretch>
                    </p:blipFill>
                    <p:spPr bwMode="auto">
                      <a:xfrm>
                        <a:off x="1905000" y="2768600"/>
                        <a:ext cx="8572500" cy="2992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699">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 name="Slide Number Placeholder 1"/>
          <p:cNvSpPr>
            <a:spLocks noGrp="1"/>
          </p:cNvSpPr>
          <p:nvPr>
            <p:ph type="sldNum" sz="quarter" idx="12"/>
          </p:nvPr>
        </p:nvSpPr>
        <p:spPr/>
        <p:txBody>
          <a:bodyPr/>
          <a:lstStyle/>
          <a:p>
            <a:fld id="{3AED8202-30AE-48A0-BA88-5E0016703AA5}" type="slidenum">
              <a:rPr lang="en-US" smtClean="0"/>
              <a:t>23</a:t>
            </a:fld>
            <a:endParaRPr lang="en-US"/>
          </a:p>
        </p:txBody>
      </p:sp>
    </p:spTree>
    <p:extLst>
      <p:ext uri="{BB962C8B-B14F-4D97-AF65-F5344CB8AC3E}">
        <p14:creationId xmlns:p14="http://schemas.microsoft.com/office/powerpoint/2010/main" val="237932211"/>
      </p:ext>
    </p:extLst>
  </p:cSld>
  <p:clrMapOvr>
    <a:masterClrMapping/>
  </p:clrMapOvr>
  <p:transition advTm="61352"/>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3490" name="Rectangle 2"/>
          <p:cNvSpPr>
            <a:spLocks noGrp="1" noChangeArrowheads="1"/>
          </p:cNvSpPr>
          <p:nvPr>
            <p:ph type="title"/>
          </p:nvPr>
        </p:nvSpPr>
        <p:spPr>
          <a:xfrm>
            <a:off x="2235200" y="520701"/>
            <a:ext cx="7772400" cy="957263"/>
          </a:xfrm>
        </p:spPr>
        <p:txBody>
          <a:bodyPr/>
          <a:lstStyle/>
          <a:p>
            <a:r>
              <a:rPr lang="en-US" altLang="en-US" dirty="0" smtClean="0">
                <a:ea typeface="ＭＳ Ｐゴシック" panose="020B0600070205080204" pitchFamily="34" charset="-128"/>
              </a:rPr>
              <a:t>Life Cycle Stages: tracking energy and emissions	</a:t>
            </a:r>
          </a:p>
        </p:txBody>
      </p:sp>
      <p:sp>
        <p:nvSpPr>
          <p:cNvPr id="63491" name="Rectangle 3"/>
          <p:cNvSpPr>
            <a:spLocks noGrp="1" noChangeArrowheads="1"/>
          </p:cNvSpPr>
          <p:nvPr>
            <p:ph idx="1"/>
          </p:nvPr>
        </p:nvSpPr>
        <p:spPr>
          <a:xfrm>
            <a:off x="1384300" y="1790700"/>
            <a:ext cx="8077200" cy="4343400"/>
          </a:xfrm>
        </p:spPr>
        <p:txBody>
          <a:bodyPr/>
          <a:lstStyle/>
          <a:p>
            <a:r>
              <a:rPr lang="en-US" altLang="en-US" dirty="0" smtClean="0">
                <a:ea typeface="ＭＳ Ｐゴシック" panose="020B0600070205080204" pitchFamily="34" charset="-128"/>
              </a:rPr>
              <a:t>At each stage, there are some inputs used and some outputs created that need to be identified</a:t>
            </a:r>
          </a:p>
          <a:p>
            <a:r>
              <a:rPr lang="en-US" altLang="en-US" dirty="0" smtClean="0">
                <a:ea typeface="ＭＳ Ｐゴシック" panose="020B0600070205080204" pitchFamily="34" charset="-128"/>
              </a:rPr>
              <a:t>Example: automobile production</a:t>
            </a:r>
          </a:p>
          <a:p>
            <a:pPr lvl="1"/>
            <a:r>
              <a:rPr lang="en-US" altLang="en-US" dirty="0" smtClean="0">
                <a:ea typeface="ＭＳ Ｐゴシック" panose="020B0600070205080204" pitchFamily="34" charset="-128"/>
              </a:rPr>
              <a:t>Direct: emissions from factory boilers</a:t>
            </a:r>
          </a:p>
          <a:p>
            <a:pPr lvl="1"/>
            <a:r>
              <a:rPr lang="en-US" altLang="en-US" dirty="0" smtClean="0">
                <a:ea typeface="ＭＳ Ｐゴシック" panose="020B0600070205080204" pitchFamily="34" charset="-128"/>
              </a:rPr>
              <a:t>Indirect: emissions from suppliers’ factories, electricity purchased by assembly factory, </a:t>
            </a:r>
            <a:r>
              <a:rPr lang="en-US" altLang="en-US" dirty="0" err="1" smtClean="0">
                <a:ea typeface="ＭＳ Ｐゴシック" panose="020B0600070205080204" pitchFamily="34" charset="-128"/>
              </a:rPr>
              <a:t>etc</a:t>
            </a:r>
            <a:r>
              <a:rPr lang="en-US" altLang="en-US" dirty="0" smtClean="0">
                <a:ea typeface="ＭＳ Ｐゴシック" panose="020B0600070205080204" pitchFamily="34" charset="-128"/>
              </a:rPr>
              <a:t> </a:t>
            </a:r>
          </a:p>
        </p:txBody>
      </p:sp>
      <p:sp>
        <p:nvSpPr>
          <p:cNvPr id="2" name="Slide Number Placeholder 1"/>
          <p:cNvSpPr>
            <a:spLocks noGrp="1"/>
          </p:cNvSpPr>
          <p:nvPr>
            <p:ph type="sldNum" sz="quarter" idx="12"/>
          </p:nvPr>
        </p:nvSpPr>
        <p:spPr/>
        <p:txBody>
          <a:bodyPr/>
          <a:lstStyle/>
          <a:p>
            <a:fld id="{3AED8202-30AE-48A0-BA88-5E0016703AA5}" type="slidenum">
              <a:rPr lang="en-US" smtClean="0"/>
              <a:t>24</a:t>
            </a:fld>
            <a:endParaRPr lang="en-US"/>
          </a:p>
        </p:txBody>
      </p:sp>
    </p:spTree>
    <p:extLst>
      <p:ext uri="{BB962C8B-B14F-4D97-AF65-F5344CB8AC3E}">
        <p14:creationId xmlns:p14="http://schemas.microsoft.com/office/powerpoint/2010/main" val="7338725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a:xfrm>
            <a:off x="2209800" y="457200"/>
            <a:ext cx="7772400" cy="1143000"/>
          </a:xfrm>
          <a:noFill/>
        </p:spPr>
        <p:txBody>
          <a:bodyPr vert="horz" wrap="square" lIns="92075" tIns="46038" rIns="92075" bIns="46038" numCol="1" anchor="ctr" anchorCtr="0" compatLnSpc="1">
            <a:prstTxWarp prst="textNoShape">
              <a:avLst/>
            </a:prstTxWarp>
          </a:bodyPr>
          <a:lstStyle/>
          <a:p>
            <a:r>
              <a:rPr lang="en-US" altLang="en-US" smtClean="0">
                <a:ea typeface="ＭＳ Ｐゴシック" panose="020B0600070205080204" pitchFamily="34" charset="-128"/>
              </a:rPr>
              <a:t>Effects Specified</a:t>
            </a:r>
          </a:p>
        </p:txBody>
      </p:sp>
      <p:sp>
        <p:nvSpPr>
          <p:cNvPr id="64515" name="Rectangle 3"/>
          <p:cNvSpPr>
            <a:spLocks noGrp="1" noChangeArrowheads="1"/>
          </p:cNvSpPr>
          <p:nvPr>
            <p:ph idx="1"/>
          </p:nvPr>
        </p:nvSpPr>
        <p:spPr>
          <a:xfrm>
            <a:off x="2057400" y="1752600"/>
            <a:ext cx="7772400" cy="4114800"/>
          </a:xfrm>
        </p:spPr>
        <p:txBody>
          <a:bodyPr vert="horz" wrap="square" lIns="92075" tIns="46038" rIns="92075" bIns="46038" numCol="1" anchor="t" anchorCtr="0" compatLnSpc="1">
            <a:prstTxWarp prst="textNoShape">
              <a:avLst/>
            </a:prstTxWarp>
          </a:bodyPr>
          <a:lstStyle/>
          <a:p>
            <a:pPr>
              <a:lnSpc>
                <a:spcPct val="90000"/>
              </a:lnSpc>
            </a:pPr>
            <a:r>
              <a:rPr lang="en-US" altLang="en-US" smtClean="0">
                <a:ea typeface="ＭＳ Ｐゴシック" panose="020B0600070205080204" pitchFamily="34" charset="-128"/>
              </a:rPr>
              <a:t>Direct</a:t>
            </a:r>
          </a:p>
          <a:p>
            <a:pPr lvl="1">
              <a:lnSpc>
                <a:spcPct val="90000"/>
              </a:lnSpc>
            </a:pPr>
            <a:r>
              <a:rPr lang="en-US" altLang="en-US" smtClean="0">
                <a:ea typeface="ＭＳ Ｐゴシック" panose="020B0600070205080204" pitchFamily="34" charset="-128"/>
              </a:rPr>
              <a:t>Inputs needed for final production of product (energy, water, etc.)</a:t>
            </a:r>
          </a:p>
          <a:p>
            <a:pPr>
              <a:lnSpc>
                <a:spcPct val="90000"/>
              </a:lnSpc>
            </a:pPr>
            <a:r>
              <a:rPr lang="en-US" altLang="en-US" smtClean="0">
                <a:ea typeface="ＭＳ Ｐゴシック" panose="020B0600070205080204" pitchFamily="34" charset="-128"/>
              </a:rPr>
              <a:t>Indirect</a:t>
            </a:r>
          </a:p>
          <a:p>
            <a:pPr lvl="1">
              <a:lnSpc>
                <a:spcPct val="90000"/>
              </a:lnSpc>
            </a:pPr>
            <a:r>
              <a:rPr lang="en-US" altLang="en-US" b="1" smtClean="0">
                <a:ea typeface="ＭＳ Ｐゴシック" panose="020B0600070205080204" pitchFamily="34" charset="-128"/>
              </a:rPr>
              <a:t>ALL</a:t>
            </a:r>
            <a:r>
              <a:rPr lang="en-US" altLang="en-US" smtClean="0">
                <a:ea typeface="ＭＳ Ｐゴシック" panose="020B0600070205080204" pitchFamily="34" charset="-128"/>
              </a:rPr>
              <a:t> inputs needed in supply chain </a:t>
            </a:r>
          </a:p>
          <a:p>
            <a:pPr lvl="1">
              <a:lnSpc>
                <a:spcPct val="90000"/>
              </a:lnSpc>
            </a:pPr>
            <a:r>
              <a:rPr lang="en-US" altLang="en-US" smtClean="0">
                <a:ea typeface="ＭＳ Ｐゴシック" panose="020B0600070205080204" pitchFamily="34" charset="-128"/>
              </a:rPr>
              <a:t>e.g. Metal, belts, wiring for engine</a:t>
            </a:r>
          </a:p>
          <a:p>
            <a:pPr lvl="1">
              <a:lnSpc>
                <a:spcPct val="90000"/>
              </a:lnSpc>
            </a:pPr>
            <a:r>
              <a:rPr lang="en-US" altLang="en-US" smtClean="0">
                <a:ea typeface="ＭＳ Ｐゴシック" panose="020B0600070205080204" pitchFamily="34" charset="-128"/>
              </a:rPr>
              <a:t>e.g. Copper, plastic to produce wires</a:t>
            </a:r>
          </a:p>
          <a:p>
            <a:pPr lvl="1">
              <a:lnSpc>
                <a:spcPct val="90000"/>
              </a:lnSpc>
            </a:pPr>
            <a:r>
              <a:rPr lang="en-US" altLang="en-US" smtClean="0">
                <a:ea typeface="ＭＳ Ｐゴシック" panose="020B0600070205080204" pitchFamily="34" charset="-128"/>
              </a:rPr>
              <a:t>Calculation yields every $ input needed</a:t>
            </a:r>
          </a:p>
        </p:txBody>
      </p:sp>
      <p:sp>
        <p:nvSpPr>
          <p:cNvPr id="2" name="Slide Number Placeholder 1"/>
          <p:cNvSpPr>
            <a:spLocks noGrp="1"/>
          </p:cNvSpPr>
          <p:nvPr>
            <p:ph type="sldNum" sz="quarter" idx="12"/>
          </p:nvPr>
        </p:nvSpPr>
        <p:spPr/>
        <p:txBody>
          <a:bodyPr/>
          <a:lstStyle/>
          <a:p>
            <a:fld id="{3AED8202-30AE-48A0-BA88-5E0016703AA5}" type="slidenum">
              <a:rPr lang="en-US" smtClean="0"/>
              <a:t>25</a:t>
            </a:fld>
            <a:endParaRPr lang="en-US"/>
          </a:p>
        </p:txBody>
      </p:sp>
    </p:spTree>
    <p:extLst>
      <p:ext uri="{BB962C8B-B14F-4D97-AF65-F5344CB8AC3E}">
        <p14:creationId xmlns:p14="http://schemas.microsoft.com/office/powerpoint/2010/main" val="17309205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Example of using EIO-LCA</a:t>
            </a:r>
            <a:endParaRPr lang="en-US" dirty="0"/>
          </a:p>
        </p:txBody>
      </p:sp>
      <p:sp>
        <p:nvSpPr>
          <p:cNvPr id="8" name="Content Placeholder 7"/>
          <p:cNvSpPr>
            <a:spLocks noGrp="1"/>
          </p:cNvSpPr>
          <p:nvPr>
            <p:ph idx="1"/>
          </p:nvPr>
        </p:nvSpPr>
        <p:spPr/>
        <p:txBody>
          <a:bodyPr/>
          <a:lstStyle/>
          <a:p>
            <a:r>
              <a:rPr lang="en-US" dirty="0" smtClean="0"/>
              <a:t>As defined by US Department of Commerce, The Vehicle and other Transportation Equipment Industry contains the Automobile manufacturing sector</a:t>
            </a:r>
          </a:p>
          <a:p>
            <a:r>
              <a:rPr lang="en-US" dirty="0" smtClean="0"/>
              <a:t>We will trace through production of $1 million of automobiles manufactured in 2002. </a:t>
            </a:r>
          </a:p>
          <a:p>
            <a:r>
              <a:rPr lang="en-US" dirty="0" smtClean="0"/>
              <a:t>First I go to www.eiolca.net</a:t>
            </a:r>
          </a:p>
          <a:p>
            <a:endParaRPr lang="en-US" dirty="0"/>
          </a:p>
        </p:txBody>
      </p:sp>
      <p:sp>
        <p:nvSpPr>
          <p:cNvPr id="2" name="Slide Number Placeholder 1"/>
          <p:cNvSpPr>
            <a:spLocks noGrp="1"/>
          </p:cNvSpPr>
          <p:nvPr>
            <p:ph type="sldNum" sz="quarter" idx="12"/>
          </p:nvPr>
        </p:nvSpPr>
        <p:spPr/>
        <p:txBody>
          <a:bodyPr/>
          <a:lstStyle/>
          <a:p>
            <a:fld id="{3AED8202-30AE-48A0-BA88-5E0016703AA5}" type="slidenum">
              <a:rPr lang="en-US" smtClean="0"/>
              <a:t>26</a:t>
            </a:fld>
            <a:endParaRPr lang="en-US"/>
          </a:p>
        </p:txBody>
      </p:sp>
    </p:spTree>
    <p:extLst>
      <p:ext uri="{BB962C8B-B14F-4D97-AF65-F5344CB8AC3E}">
        <p14:creationId xmlns:p14="http://schemas.microsoft.com/office/powerpoint/2010/main" val="15336492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09600" y="477142"/>
            <a:ext cx="10972800" cy="1068387"/>
          </a:xfrm>
        </p:spPr>
        <p:txBody>
          <a:bodyPr/>
          <a:lstStyle/>
          <a:p>
            <a:r>
              <a:rPr lang="en-US" dirty="0" smtClean="0"/>
              <a:t>EIOLCA tool</a:t>
            </a:r>
            <a:endParaRPr lang="en-US" dirty="0"/>
          </a:p>
        </p:txBody>
      </p:sp>
      <p:sp>
        <p:nvSpPr>
          <p:cNvPr id="4" name="Slide Number Placeholder 3"/>
          <p:cNvSpPr>
            <a:spLocks noGrp="1"/>
          </p:cNvSpPr>
          <p:nvPr>
            <p:ph type="sldNum" sz="quarter" idx="12"/>
          </p:nvPr>
        </p:nvSpPr>
        <p:spPr/>
        <p:txBody>
          <a:bodyPr/>
          <a:lstStyle/>
          <a:p>
            <a:fld id="{3AED8202-30AE-48A0-BA88-5E0016703AA5}" type="slidenum">
              <a:rPr lang="en-US" smtClean="0"/>
              <a:t>27</a:t>
            </a:fld>
            <a:endParaRPr lang="en-US"/>
          </a:p>
        </p:txBody>
      </p:sp>
      <p:pic>
        <p:nvPicPr>
          <p:cNvPr id="8" name="Picture 7"/>
          <p:cNvPicPr>
            <a:picLocks noChangeAspect="1"/>
          </p:cNvPicPr>
          <p:nvPr/>
        </p:nvPicPr>
        <p:blipFill rotWithShape="1">
          <a:blip r:embed="rId3"/>
          <a:srcRect l="64" t="2304" r="61038" b="4408"/>
          <a:stretch/>
        </p:blipFill>
        <p:spPr>
          <a:xfrm>
            <a:off x="2588823" y="1355762"/>
            <a:ext cx="5593276" cy="5365714"/>
          </a:xfrm>
          <a:prstGeom prst="rect">
            <a:avLst/>
          </a:prstGeom>
        </p:spPr>
      </p:pic>
      <p:sp>
        <p:nvSpPr>
          <p:cNvPr id="9" name="Right Arrow 8"/>
          <p:cNvSpPr/>
          <p:nvPr/>
        </p:nvSpPr>
        <p:spPr>
          <a:xfrm>
            <a:off x="1947556" y="2352897"/>
            <a:ext cx="641267" cy="14250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878383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15107"/>
            <a:ext cx="10972800" cy="1068387"/>
          </a:xfrm>
        </p:spPr>
        <p:txBody>
          <a:bodyPr/>
          <a:lstStyle/>
          <a:p>
            <a:r>
              <a:rPr lang="en-US" dirty="0" smtClean="0"/>
              <a:t>Steps to use EIO-LCA</a:t>
            </a:r>
            <a:endParaRPr lang="en-US" dirty="0"/>
          </a:p>
        </p:txBody>
      </p:sp>
      <p:sp>
        <p:nvSpPr>
          <p:cNvPr id="3" name="Slide Number Placeholder 2"/>
          <p:cNvSpPr>
            <a:spLocks noGrp="1"/>
          </p:cNvSpPr>
          <p:nvPr>
            <p:ph type="sldNum" sz="quarter" idx="12"/>
          </p:nvPr>
        </p:nvSpPr>
        <p:spPr/>
        <p:txBody>
          <a:bodyPr/>
          <a:lstStyle/>
          <a:p>
            <a:fld id="{3AED8202-30AE-48A0-BA88-5E0016703AA5}" type="slidenum">
              <a:rPr lang="en-US" smtClean="0"/>
              <a:t>28</a:t>
            </a:fld>
            <a:endParaRPr lang="en-US"/>
          </a:p>
        </p:txBody>
      </p:sp>
      <p:pic>
        <p:nvPicPr>
          <p:cNvPr id="5" name="Picture 4"/>
          <p:cNvPicPr>
            <a:picLocks noChangeAspect="1"/>
          </p:cNvPicPr>
          <p:nvPr/>
        </p:nvPicPr>
        <p:blipFill rotWithShape="1">
          <a:blip r:embed="rId2"/>
          <a:srcRect l="1964" t="8269" r="62338" b="9304"/>
          <a:stretch/>
        </p:blipFill>
        <p:spPr>
          <a:xfrm>
            <a:off x="3028207" y="1417835"/>
            <a:ext cx="5890163" cy="5440165"/>
          </a:xfrm>
          <a:prstGeom prst="rect">
            <a:avLst/>
          </a:prstGeom>
        </p:spPr>
      </p:pic>
    </p:spTree>
    <p:extLst>
      <p:ext uri="{BB962C8B-B14F-4D97-AF65-F5344CB8AC3E}">
        <p14:creationId xmlns:p14="http://schemas.microsoft.com/office/powerpoint/2010/main" val="11187719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609600" y="496353"/>
            <a:ext cx="10838213" cy="703055"/>
          </a:xfrm>
        </p:spPr>
        <p:txBody>
          <a:bodyPr/>
          <a:lstStyle/>
          <a:p>
            <a:r>
              <a:rPr lang="en-US" sz="2800" dirty="0" smtClean="0"/>
              <a:t>Total economic output of $1 million automobile manufacturing</a:t>
            </a:r>
            <a:endParaRPr lang="en-US" sz="2800" dirty="0"/>
          </a:p>
        </p:txBody>
      </p:sp>
      <p:sp>
        <p:nvSpPr>
          <p:cNvPr id="4" name="Slide Number Placeholder 3"/>
          <p:cNvSpPr>
            <a:spLocks noGrp="1"/>
          </p:cNvSpPr>
          <p:nvPr>
            <p:ph type="sldNum" sz="quarter" idx="12"/>
          </p:nvPr>
        </p:nvSpPr>
        <p:spPr/>
        <p:txBody>
          <a:bodyPr/>
          <a:lstStyle/>
          <a:p>
            <a:fld id="{3AED8202-30AE-48A0-BA88-5E0016703AA5}" type="slidenum">
              <a:rPr lang="en-US" smtClean="0"/>
              <a:t>29</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266774770"/>
              </p:ext>
            </p:extLst>
          </p:nvPr>
        </p:nvGraphicFramePr>
        <p:xfrm>
          <a:off x="1763422" y="1256374"/>
          <a:ext cx="8579987" cy="5290318"/>
        </p:xfrm>
        <a:graphic>
          <a:graphicData uri="http://schemas.openxmlformats.org/drawingml/2006/table">
            <a:tbl>
              <a:tblPr>
                <a:tableStyleId>{69CF1AB2-1976-4502-BF36-3FF5EA218861}</a:tableStyleId>
              </a:tblPr>
              <a:tblGrid>
                <a:gridCol w="1074597"/>
                <a:gridCol w="1057808"/>
                <a:gridCol w="1074597"/>
                <a:gridCol w="1074597"/>
                <a:gridCol w="1074597"/>
                <a:gridCol w="1074597"/>
                <a:gridCol w="1074597"/>
                <a:gridCol w="1074597"/>
              </a:tblGrid>
              <a:tr h="268668">
                <a:tc rowSpan="2">
                  <a:txBody>
                    <a:bodyPr/>
                    <a:lstStyle/>
                    <a:p>
                      <a:pPr algn="ctr" fontAlgn="b"/>
                      <a:r>
                        <a:rPr lang="en-US" sz="1100" b="1" u="none" strike="noStrike" dirty="0">
                          <a:effectLst/>
                        </a:rPr>
                        <a:t>Sector  </a:t>
                      </a:r>
                      <a:endParaRPr lang="en-US" sz="1100" b="1" i="0" u="none" strike="noStrike" dirty="0">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a:effectLst/>
                        </a:rPr>
                        <a:t>Total Economic</a:t>
                      </a:r>
                      <a:endParaRPr lang="en-US" sz="1100" b="1" i="0" u="none" strike="noStrike">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a:effectLst/>
                        </a:rPr>
                        <a:t>Total Value Added</a:t>
                      </a:r>
                      <a:endParaRPr lang="en-US" sz="1100" b="1" i="0" u="none" strike="noStrike">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a:effectLst/>
                        </a:rPr>
                        <a:t>Employee Comp VA</a:t>
                      </a:r>
                      <a:endParaRPr lang="en-US" sz="1100" b="1" i="0" u="none" strike="noStrike">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a:effectLst/>
                        </a:rPr>
                        <a:t>Net Tax VA</a:t>
                      </a:r>
                      <a:endParaRPr lang="en-US" sz="1100" b="1" i="0" u="none" strike="noStrike">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a:effectLst/>
                        </a:rPr>
                        <a:t>Profits VA</a:t>
                      </a:r>
                      <a:endParaRPr lang="en-US" sz="1100" b="1" i="0" u="none" strike="noStrike">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a:effectLst/>
                        </a:rPr>
                        <a:t>Direct Economic</a:t>
                      </a:r>
                      <a:endParaRPr lang="en-US" sz="1100" b="1" i="0" u="none" strike="noStrike">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a:effectLst/>
                        </a:rPr>
                        <a:t>Direct Economic</a:t>
                      </a:r>
                      <a:endParaRPr lang="en-US" sz="1100" b="1" i="0" u="none" strike="noStrike">
                        <a:solidFill>
                          <a:srgbClr val="000000"/>
                        </a:solidFill>
                        <a:effectLst/>
                        <a:latin typeface="Calibri" panose="020F0502020204030204" pitchFamily="34" charset="0"/>
                      </a:endParaRPr>
                    </a:p>
                  </a:txBody>
                  <a:tcPr marL="4225" marR="4225" marT="4225" marB="0" anchor="b"/>
                </a:tc>
              </a:tr>
              <a:tr h="136005">
                <a:tc vMerge="1">
                  <a:txBody>
                    <a:bodyPr/>
                    <a:lstStyle/>
                    <a:p>
                      <a:endParaRPr lang="en-US"/>
                    </a:p>
                  </a:txBody>
                  <a:tcPr/>
                </a:tc>
                <a:tc>
                  <a:txBody>
                    <a:bodyPr/>
                    <a:lstStyle/>
                    <a:p>
                      <a:pPr algn="ctr" fontAlgn="b"/>
                      <a:r>
                        <a:rPr lang="en-US" sz="1100" b="1" u="none" strike="noStrike" dirty="0">
                          <a:effectLst/>
                        </a:rPr>
                        <a:t>$mill ↑</a:t>
                      </a:r>
                      <a:endParaRPr lang="en-US" sz="1100" b="1" i="0" u="none" strike="noStrike" dirty="0">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dirty="0">
                          <a:effectLst/>
                        </a:rPr>
                        <a:t>$mill  </a:t>
                      </a:r>
                      <a:endParaRPr lang="en-US" sz="1100" b="1" i="0" u="none" strike="noStrike" dirty="0">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dirty="0">
                          <a:effectLst/>
                        </a:rPr>
                        <a:t>$mill  </a:t>
                      </a:r>
                      <a:endParaRPr lang="en-US" sz="1100" b="1" i="0" u="none" strike="noStrike" dirty="0">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dirty="0">
                          <a:effectLst/>
                        </a:rPr>
                        <a:t>$mill  </a:t>
                      </a:r>
                      <a:endParaRPr lang="en-US" sz="1100" b="1" i="0" u="none" strike="noStrike" dirty="0">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dirty="0">
                          <a:effectLst/>
                        </a:rPr>
                        <a:t>$mill  </a:t>
                      </a:r>
                      <a:endParaRPr lang="en-US" sz="1100" b="1" i="0" u="none" strike="noStrike" dirty="0">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dirty="0">
                          <a:effectLst/>
                        </a:rPr>
                        <a:t>$mill  </a:t>
                      </a:r>
                      <a:endParaRPr lang="en-US" sz="1100" b="1" i="0" u="none" strike="noStrike" dirty="0">
                        <a:solidFill>
                          <a:srgbClr val="000000"/>
                        </a:solidFill>
                        <a:effectLst/>
                        <a:latin typeface="Calibri" panose="020F0502020204030204" pitchFamily="34" charset="0"/>
                      </a:endParaRPr>
                    </a:p>
                  </a:txBody>
                  <a:tcPr marL="4225" marR="4225" marT="4225" marB="0" anchor="b"/>
                </a:tc>
                <a:tc>
                  <a:txBody>
                    <a:bodyPr/>
                    <a:lstStyle/>
                    <a:p>
                      <a:pPr algn="ctr" fontAlgn="b"/>
                      <a:r>
                        <a:rPr lang="en-US" sz="1100" b="1" u="none" strike="noStrike" dirty="0">
                          <a:effectLst/>
                        </a:rPr>
                        <a:t>%  </a:t>
                      </a:r>
                      <a:endParaRPr lang="en-US" sz="1100" b="1" i="0" u="none" strike="noStrike" dirty="0">
                        <a:solidFill>
                          <a:srgbClr val="000000"/>
                        </a:solidFill>
                        <a:effectLst/>
                        <a:latin typeface="Calibri" panose="020F0502020204030204" pitchFamily="34" charset="0"/>
                      </a:endParaRPr>
                    </a:p>
                  </a:txBody>
                  <a:tcPr marL="4225" marR="4225" marT="4225" marB="0" anchor="b"/>
                </a:tc>
              </a:tr>
              <a:tr h="285383">
                <a:tc>
                  <a:txBody>
                    <a:bodyPr/>
                    <a:lstStyle/>
                    <a:p>
                      <a:pPr algn="ctr" fontAlgn="ctr"/>
                      <a:r>
                        <a:rPr lang="en-US" sz="1100" u="none" strike="noStrike">
                          <a:effectLst/>
                        </a:rPr>
                        <a:t>Total for all sectors</a:t>
                      </a:r>
                      <a:endParaRPr lang="en-US" sz="1100" b="0" i="1"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2.71</a:t>
                      </a:r>
                      <a:endParaRPr lang="en-US" sz="1100" b="0" i="1"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dirty="0">
                          <a:effectLst/>
                        </a:rPr>
                        <a:t>0.971</a:t>
                      </a:r>
                      <a:endParaRPr lang="en-US" sz="1100" b="0" i="1" u="none" strike="noStrike" dirty="0">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0.56</a:t>
                      </a:r>
                      <a:endParaRPr lang="en-US" sz="1100" b="0" i="1"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0.042</a:t>
                      </a:r>
                      <a:endParaRPr lang="en-US" sz="1100" b="0" i="1"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0.368</a:t>
                      </a:r>
                      <a:endParaRPr lang="en-US" sz="1100" b="0" i="1"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dirty="0">
                          <a:effectLst/>
                        </a:rPr>
                        <a:t>1.74</a:t>
                      </a:r>
                      <a:endParaRPr lang="en-US" sz="1100" b="0" i="1" u="none" strike="noStrike" dirty="0">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64.2</a:t>
                      </a:r>
                      <a:endParaRPr lang="en-US" sz="1100" b="0" i="1" u="none" strike="noStrike">
                        <a:solidFill>
                          <a:srgbClr val="000000"/>
                        </a:solidFill>
                        <a:effectLst/>
                        <a:latin typeface="Verdana" panose="020B0604030504040204" pitchFamily="34" charset="0"/>
                      </a:endParaRPr>
                    </a:p>
                  </a:txBody>
                  <a:tcPr marL="4225" marR="4225" marT="12674" marB="12674" anchor="ctr"/>
                </a:tc>
              </a:tr>
              <a:tr h="285383">
                <a:tc>
                  <a:txBody>
                    <a:bodyPr/>
                    <a:lstStyle/>
                    <a:p>
                      <a:pPr algn="ctr" fontAlgn="ctr"/>
                      <a:r>
                        <a:rPr lang="en-US" sz="1100" u="none" strike="noStrike" dirty="0">
                          <a:effectLst/>
                        </a:rPr>
                        <a:t>Automobile Manufacturing</a:t>
                      </a:r>
                      <a:endParaRPr lang="en-US" sz="1100" b="0" i="0" u="none" strike="noStrike" dirty="0">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0.849</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0.21</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0.073</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0.002</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0.135</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0.849</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dirty="0">
                          <a:effectLst/>
                        </a:rPr>
                        <a:t>100</a:t>
                      </a:r>
                      <a:endParaRPr lang="en-US" sz="1100" b="0" i="0" u="none" strike="noStrike" dirty="0">
                        <a:solidFill>
                          <a:srgbClr val="000000"/>
                        </a:solidFill>
                        <a:effectLst/>
                        <a:latin typeface="Verdana" panose="020B0604030504040204" pitchFamily="34" charset="0"/>
                      </a:endParaRPr>
                    </a:p>
                  </a:txBody>
                  <a:tcPr marL="4225" marR="4225" marT="12674" marB="12674" anchor="ctr"/>
                </a:tc>
              </a:tr>
              <a:tr h="418045">
                <a:tc>
                  <a:txBody>
                    <a:bodyPr/>
                    <a:lstStyle/>
                    <a:p>
                      <a:pPr algn="ctr" fontAlgn="ctr"/>
                      <a:r>
                        <a:rPr lang="en-US" sz="1100" u="none" strike="noStrike">
                          <a:effectLst/>
                        </a:rPr>
                        <a:t>Motor vehicle parts manufacturing</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0.506</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0.15</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dirty="0">
                          <a:effectLst/>
                        </a:rPr>
                        <a:t>0.114</a:t>
                      </a:r>
                      <a:endParaRPr lang="en-US" sz="1100" b="0" i="0" u="none" strike="noStrike" dirty="0">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0.003</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0.033</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0.446</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88.1</a:t>
                      </a:r>
                      <a:endParaRPr lang="en-US" sz="1100" b="0" i="0" u="none" strike="noStrike">
                        <a:solidFill>
                          <a:srgbClr val="000000"/>
                        </a:solidFill>
                        <a:effectLst/>
                        <a:latin typeface="Verdana" panose="020B0604030504040204" pitchFamily="34" charset="0"/>
                      </a:endParaRPr>
                    </a:p>
                  </a:txBody>
                  <a:tcPr marL="4225" marR="4225" marT="12674" marB="12674" anchor="ctr"/>
                </a:tc>
              </a:tr>
              <a:tr h="418045">
                <a:tc>
                  <a:txBody>
                    <a:bodyPr/>
                    <a:lstStyle/>
                    <a:p>
                      <a:pPr algn="ctr" fontAlgn="ctr"/>
                      <a:r>
                        <a:rPr lang="en-US" sz="1100" u="none" strike="noStrike">
                          <a:effectLst/>
                        </a:rPr>
                        <a:t>Light Truck and Utility Vehicle Manufacturing</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0.15</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0.031</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0.013</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0.018</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0.15</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99.9</a:t>
                      </a:r>
                      <a:endParaRPr lang="en-US" sz="1100" b="0" i="0" u="none" strike="noStrike">
                        <a:solidFill>
                          <a:srgbClr val="000000"/>
                        </a:solidFill>
                        <a:effectLst/>
                        <a:latin typeface="Verdana" panose="020B0604030504040204" pitchFamily="34" charset="0"/>
                      </a:endParaRPr>
                    </a:p>
                  </a:txBody>
                  <a:tcPr marL="4225" marR="4225" marT="12674" marB="12674" anchor="ctr"/>
                </a:tc>
              </a:tr>
              <a:tr h="254612">
                <a:tc>
                  <a:txBody>
                    <a:bodyPr/>
                    <a:lstStyle/>
                    <a:p>
                      <a:pPr algn="ctr" fontAlgn="ctr"/>
                      <a:r>
                        <a:rPr lang="en-US" sz="1100" u="none" strike="noStrike">
                          <a:effectLst/>
                        </a:rPr>
                        <a:t>Wholesale trade</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0.124</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0.086</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0.047</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0.02</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0.019</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0.057</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46.1</a:t>
                      </a:r>
                      <a:endParaRPr lang="en-US" sz="1100" b="0" i="0" u="none" strike="noStrike">
                        <a:solidFill>
                          <a:srgbClr val="000000"/>
                        </a:solidFill>
                        <a:effectLst/>
                        <a:latin typeface="Verdana" panose="020B0604030504040204" pitchFamily="34" charset="0"/>
                      </a:endParaRPr>
                    </a:p>
                  </a:txBody>
                  <a:tcPr marL="4225" marR="4225" marT="12674" marB="12674" anchor="ctr"/>
                </a:tc>
              </a:tr>
              <a:tr h="491327">
                <a:tc>
                  <a:txBody>
                    <a:bodyPr/>
                    <a:lstStyle/>
                    <a:p>
                      <a:pPr algn="ctr" fontAlgn="ctr"/>
                      <a:r>
                        <a:rPr lang="en-US" sz="1100" u="none" strike="noStrike">
                          <a:effectLst/>
                        </a:rPr>
                        <a:t>Management of companies and enterprises</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0.108</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0.067</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0.056</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0.002</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0.009</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0.033</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30.9</a:t>
                      </a:r>
                      <a:endParaRPr lang="en-US" sz="1100" b="0" i="0" u="none" strike="noStrike">
                        <a:solidFill>
                          <a:srgbClr val="000000"/>
                        </a:solidFill>
                        <a:effectLst/>
                        <a:latin typeface="Verdana" panose="020B0604030504040204" pitchFamily="34" charset="0"/>
                      </a:endParaRPr>
                    </a:p>
                  </a:txBody>
                  <a:tcPr marL="4225" marR="4225" marT="12674" marB="12674" anchor="ctr"/>
                </a:tc>
              </a:tr>
              <a:tr h="285383">
                <a:tc>
                  <a:txBody>
                    <a:bodyPr/>
                    <a:lstStyle/>
                    <a:p>
                      <a:pPr algn="ctr" fontAlgn="ctr"/>
                      <a:r>
                        <a:rPr lang="en-US" sz="1100" u="none" strike="noStrike">
                          <a:effectLst/>
                        </a:rPr>
                        <a:t>Iron and steel mills</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0.038</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0.01</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0.008</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0.003</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1.6</a:t>
                      </a:r>
                      <a:endParaRPr lang="en-US" sz="1100" b="0" i="0" u="none" strike="noStrike">
                        <a:solidFill>
                          <a:srgbClr val="000000"/>
                        </a:solidFill>
                        <a:effectLst/>
                        <a:latin typeface="Verdana" panose="020B0604030504040204" pitchFamily="34" charset="0"/>
                      </a:endParaRPr>
                    </a:p>
                  </a:txBody>
                  <a:tcPr marL="4225" marR="4225" marT="12674" marB="12674" anchor="ctr"/>
                </a:tc>
              </a:tr>
              <a:tr h="550707">
                <a:tc>
                  <a:txBody>
                    <a:bodyPr/>
                    <a:lstStyle/>
                    <a:p>
                      <a:pPr algn="ctr" fontAlgn="ctr"/>
                      <a:r>
                        <a:rPr lang="en-US" sz="1100" u="none" strike="noStrike">
                          <a:effectLst/>
                        </a:rPr>
                        <a:t>Semiconductor and related device manufacturing</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0.026</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0.012</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0.005</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0.007</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0.014</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dirty="0">
                          <a:effectLst/>
                        </a:rPr>
                        <a:t>54.7</a:t>
                      </a:r>
                      <a:endParaRPr lang="en-US" sz="1100" b="0" i="0" u="none" strike="noStrike" dirty="0">
                        <a:solidFill>
                          <a:srgbClr val="000000"/>
                        </a:solidFill>
                        <a:effectLst/>
                        <a:latin typeface="Verdana" panose="020B0604030504040204" pitchFamily="34" charset="0"/>
                      </a:endParaRPr>
                    </a:p>
                  </a:txBody>
                  <a:tcPr marL="4225" marR="4225" marT="12674" marB="12674" anchor="ctr"/>
                </a:tc>
              </a:tr>
              <a:tr h="285383">
                <a:tc>
                  <a:txBody>
                    <a:bodyPr/>
                    <a:lstStyle/>
                    <a:p>
                      <a:pPr algn="ctr" fontAlgn="ctr"/>
                      <a:r>
                        <a:rPr lang="en-US" sz="1100" u="none" strike="noStrike">
                          <a:effectLst/>
                        </a:rPr>
                        <a:t>Truck transportation</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0.025</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0.011</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0.008</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0.003</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0.009</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34.2</a:t>
                      </a:r>
                      <a:endParaRPr lang="en-US" sz="1100" b="0" i="0" u="none" strike="noStrike">
                        <a:solidFill>
                          <a:srgbClr val="000000"/>
                        </a:solidFill>
                        <a:effectLst/>
                        <a:latin typeface="Verdana" panose="020B0604030504040204" pitchFamily="34" charset="0"/>
                      </a:endParaRPr>
                    </a:p>
                  </a:txBody>
                  <a:tcPr marL="4225" marR="4225" marT="12674" marB="12674" anchor="ctr"/>
                </a:tc>
              </a:tr>
              <a:tr h="418045">
                <a:tc>
                  <a:txBody>
                    <a:bodyPr/>
                    <a:lstStyle/>
                    <a:p>
                      <a:pPr algn="ctr" fontAlgn="ctr"/>
                      <a:r>
                        <a:rPr lang="en-US" sz="1100" u="none" strike="noStrike">
                          <a:effectLst/>
                        </a:rPr>
                        <a:t>Other plastics product manufacturing</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0.021</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0.008</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0.006</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0.002</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0.01</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48.5</a:t>
                      </a:r>
                      <a:endParaRPr lang="en-US" sz="1100" b="0" i="0" u="none" strike="noStrike">
                        <a:solidFill>
                          <a:srgbClr val="000000"/>
                        </a:solidFill>
                        <a:effectLst/>
                        <a:latin typeface="Verdana" panose="020B0604030504040204" pitchFamily="34" charset="0"/>
                      </a:endParaRPr>
                    </a:p>
                  </a:txBody>
                  <a:tcPr marL="4225" marR="4225" marT="12674" marB="12674" anchor="ctr"/>
                </a:tc>
              </a:tr>
              <a:tr h="418045">
                <a:tc>
                  <a:txBody>
                    <a:bodyPr/>
                    <a:lstStyle/>
                    <a:p>
                      <a:pPr algn="ctr" fontAlgn="ctr"/>
                      <a:r>
                        <a:rPr lang="en-US" sz="1100" u="none" strike="noStrike">
                          <a:effectLst/>
                        </a:rPr>
                        <a:t>Power generation and supply</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0.02</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0.014</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0.004</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0.002</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0.007</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a:effectLst/>
                        </a:rPr>
                        <a:t>0.002</a:t>
                      </a:r>
                      <a:endParaRPr lang="en-US" sz="1100" b="0" i="0" u="none" strike="noStrike">
                        <a:solidFill>
                          <a:srgbClr val="000000"/>
                        </a:solidFill>
                        <a:effectLst/>
                        <a:latin typeface="Verdana" panose="020B0604030504040204" pitchFamily="34" charset="0"/>
                      </a:endParaRPr>
                    </a:p>
                  </a:txBody>
                  <a:tcPr marL="4225" marR="4225" marT="12674" marB="12674" anchor="ctr"/>
                </a:tc>
                <a:tc>
                  <a:txBody>
                    <a:bodyPr/>
                    <a:lstStyle/>
                    <a:p>
                      <a:pPr algn="ctr" fontAlgn="ctr"/>
                      <a:r>
                        <a:rPr lang="en-US" sz="1100" u="none" strike="noStrike" dirty="0">
                          <a:effectLst/>
                        </a:rPr>
                        <a:t>10.7</a:t>
                      </a:r>
                      <a:endParaRPr lang="en-US" sz="1100" b="0" i="0" u="none" strike="noStrike" dirty="0">
                        <a:solidFill>
                          <a:srgbClr val="000000"/>
                        </a:solidFill>
                        <a:effectLst/>
                        <a:latin typeface="Verdana" panose="020B0604030504040204" pitchFamily="34" charset="0"/>
                      </a:endParaRPr>
                    </a:p>
                  </a:txBody>
                  <a:tcPr marL="4225" marR="4225" marT="12674" marB="12674" anchor="ctr"/>
                </a:tc>
              </a:tr>
            </a:tbl>
          </a:graphicData>
        </a:graphic>
      </p:graphicFrame>
      <p:sp>
        <p:nvSpPr>
          <p:cNvPr id="9" name="TextBox 8"/>
          <p:cNvSpPr txBox="1"/>
          <p:nvPr/>
        </p:nvSpPr>
        <p:spPr>
          <a:xfrm>
            <a:off x="10806545" y="5367647"/>
            <a:ext cx="1270660" cy="646331"/>
          </a:xfrm>
          <a:prstGeom prst="rect">
            <a:avLst/>
          </a:prstGeom>
          <a:noFill/>
        </p:spPr>
        <p:txBody>
          <a:bodyPr wrap="square" rtlCol="0">
            <a:spAutoFit/>
          </a:bodyPr>
          <a:lstStyle/>
          <a:p>
            <a:r>
              <a:rPr lang="en-US" sz="1200" dirty="0" smtClean="0"/>
              <a:t>Top 10 sectors only presented here</a:t>
            </a:r>
            <a:endParaRPr lang="en-US" sz="1200" dirty="0"/>
          </a:p>
        </p:txBody>
      </p:sp>
      <p:sp>
        <p:nvSpPr>
          <p:cNvPr id="2" name="Right Arrow 1"/>
          <p:cNvSpPr/>
          <p:nvPr/>
        </p:nvSpPr>
        <p:spPr>
          <a:xfrm>
            <a:off x="1270661" y="2125683"/>
            <a:ext cx="451262" cy="33250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54379" y="2030681"/>
            <a:ext cx="1116282" cy="461665"/>
          </a:xfrm>
          <a:prstGeom prst="rect">
            <a:avLst/>
          </a:prstGeom>
          <a:noFill/>
        </p:spPr>
        <p:txBody>
          <a:bodyPr wrap="square" rtlCol="0">
            <a:spAutoFit/>
          </a:bodyPr>
          <a:lstStyle/>
          <a:p>
            <a:r>
              <a:rPr lang="en-US" sz="1200" dirty="0" smtClean="0"/>
              <a:t>Need cars to make cars</a:t>
            </a:r>
            <a:endParaRPr lang="en-US" sz="1200" dirty="0"/>
          </a:p>
        </p:txBody>
      </p:sp>
      <p:sp>
        <p:nvSpPr>
          <p:cNvPr id="10" name="Right Arrow 9"/>
          <p:cNvSpPr/>
          <p:nvPr/>
        </p:nvSpPr>
        <p:spPr>
          <a:xfrm>
            <a:off x="1270661" y="3550722"/>
            <a:ext cx="451262" cy="73627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p:cNvSpPr txBox="1"/>
          <p:nvPr/>
        </p:nvSpPr>
        <p:spPr>
          <a:xfrm>
            <a:off x="106879" y="3740729"/>
            <a:ext cx="1163782" cy="646331"/>
          </a:xfrm>
          <a:prstGeom prst="rect">
            <a:avLst/>
          </a:prstGeom>
          <a:noFill/>
        </p:spPr>
        <p:txBody>
          <a:bodyPr wrap="square" rtlCol="0">
            <a:spAutoFit/>
          </a:bodyPr>
          <a:lstStyle/>
          <a:p>
            <a:r>
              <a:rPr lang="en-US" sz="1200" dirty="0" smtClean="0"/>
              <a:t>Service sectors also represented</a:t>
            </a:r>
            <a:endParaRPr lang="en-US" sz="1200" dirty="0"/>
          </a:p>
        </p:txBody>
      </p:sp>
    </p:spTree>
    <p:extLst>
      <p:ext uri="{BB962C8B-B14F-4D97-AF65-F5344CB8AC3E}">
        <p14:creationId xmlns:p14="http://schemas.microsoft.com/office/powerpoint/2010/main" val="2670126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 based LCA structure</a:t>
            </a:r>
            <a:endParaRPr lang="en-US" dirty="0"/>
          </a:p>
        </p:txBody>
      </p:sp>
      <p:grpSp>
        <p:nvGrpSpPr>
          <p:cNvPr id="4" name="Group 3"/>
          <p:cNvGrpSpPr>
            <a:grpSpLocks/>
          </p:cNvGrpSpPr>
          <p:nvPr/>
        </p:nvGrpSpPr>
        <p:grpSpPr bwMode="auto">
          <a:xfrm>
            <a:off x="2108200" y="2775361"/>
            <a:ext cx="7975600" cy="3276599"/>
            <a:chOff x="78" y="933"/>
            <a:chExt cx="5011" cy="2683"/>
          </a:xfrm>
        </p:grpSpPr>
        <p:sp>
          <p:nvSpPr>
            <p:cNvPr id="5" name="Rectangle 4"/>
            <p:cNvSpPr>
              <a:spLocks noChangeAspect="1" noChangeArrowheads="1"/>
            </p:cNvSpPr>
            <p:nvPr/>
          </p:nvSpPr>
          <p:spPr bwMode="auto">
            <a:xfrm>
              <a:off x="78" y="1187"/>
              <a:ext cx="2723" cy="1996"/>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endParaRPr lang="en-US" altLang="en-US">
                <a:latin typeface="Times New Roman" panose="02020603050405020304" pitchFamily="18" charset="0"/>
              </a:endParaRPr>
            </a:p>
          </p:txBody>
        </p:sp>
        <p:sp>
          <p:nvSpPr>
            <p:cNvPr id="6" name="Rectangle 5"/>
            <p:cNvSpPr>
              <a:spLocks noChangeAspect="1" noChangeArrowheads="1"/>
            </p:cNvSpPr>
            <p:nvPr/>
          </p:nvSpPr>
          <p:spPr bwMode="auto">
            <a:xfrm>
              <a:off x="3208" y="938"/>
              <a:ext cx="1865" cy="1279"/>
            </a:xfrm>
            <a:prstGeom prst="rect">
              <a:avLst/>
            </a:prstGeom>
            <a:solidFill>
              <a:schemeClr val="accent2">
                <a:lumMod val="60000"/>
                <a:lumOff val="40000"/>
              </a:schemeClr>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7" name="Rectangle 6"/>
            <p:cNvSpPr>
              <a:spLocks noChangeAspect="1" noChangeArrowheads="1"/>
            </p:cNvSpPr>
            <p:nvPr/>
          </p:nvSpPr>
          <p:spPr bwMode="auto">
            <a:xfrm>
              <a:off x="3211" y="2422"/>
              <a:ext cx="1865" cy="1176"/>
            </a:xfrm>
            <a:prstGeom prst="rect">
              <a:avLst/>
            </a:prstGeom>
            <a:solidFill>
              <a:srgbClr val="DDDDDD"/>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8" name="Rectangle 7"/>
            <p:cNvSpPr>
              <a:spLocks noChangeAspect="1" noChangeArrowheads="1"/>
            </p:cNvSpPr>
            <p:nvPr/>
          </p:nvSpPr>
          <p:spPr bwMode="auto">
            <a:xfrm>
              <a:off x="903" y="1491"/>
              <a:ext cx="414" cy="214"/>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9" name="Rectangle 8"/>
            <p:cNvSpPr>
              <a:spLocks noChangeAspect="1" noChangeArrowheads="1"/>
            </p:cNvSpPr>
            <p:nvPr/>
          </p:nvSpPr>
          <p:spPr bwMode="auto">
            <a:xfrm>
              <a:off x="925" y="2644"/>
              <a:ext cx="414" cy="214"/>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0" name="Rectangle 9"/>
            <p:cNvSpPr>
              <a:spLocks noChangeAspect="1" noChangeArrowheads="1"/>
            </p:cNvSpPr>
            <p:nvPr/>
          </p:nvSpPr>
          <p:spPr bwMode="auto">
            <a:xfrm>
              <a:off x="1846" y="2851"/>
              <a:ext cx="414" cy="214"/>
            </a:xfrm>
            <a:prstGeom prst="rect">
              <a:avLst/>
            </a:prstGeom>
            <a:solidFill>
              <a:srgbClr val="DDDDDD"/>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1" name="Rectangle 10"/>
            <p:cNvSpPr>
              <a:spLocks noChangeAspect="1" noChangeArrowheads="1"/>
            </p:cNvSpPr>
            <p:nvPr/>
          </p:nvSpPr>
          <p:spPr bwMode="auto">
            <a:xfrm>
              <a:off x="1823" y="2297"/>
              <a:ext cx="414" cy="214"/>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2" name="Rectangle 11"/>
            <p:cNvSpPr>
              <a:spLocks noChangeAspect="1" noChangeArrowheads="1"/>
            </p:cNvSpPr>
            <p:nvPr/>
          </p:nvSpPr>
          <p:spPr bwMode="auto">
            <a:xfrm>
              <a:off x="1805" y="1839"/>
              <a:ext cx="414" cy="214"/>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3" name="Rectangle 12"/>
            <p:cNvSpPr>
              <a:spLocks noChangeAspect="1" noChangeArrowheads="1"/>
            </p:cNvSpPr>
            <p:nvPr/>
          </p:nvSpPr>
          <p:spPr bwMode="auto">
            <a:xfrm>
              <a:off x="1794" y="1343"/>
              <a:ext cx="414" cy="214"/>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14" name="Line 13"/>
            <p:cNvSpPr>
              <a:spLocks noChangeAspect="1" noChangeShapeType="1"/>
            </p:cNvSpPr>
            <p:nvPr/>
          </p:nvSpPr>
          <p:spPr bwMode="auto">
            <a:xfrm flipV="1">
              <a:off x="2264" y="2429"/>
              <a:ext cx="947" cy="414"/>
            </a:xfrm>
            <a:prstGeom prst="line">
              <a:avLst/>
            </a:prstGeom>
            <a:noFill/>
            <a:ln w="19050">
              <a:solidFill>
                <a:schemeClr val="tx1"/>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5" name="Line 14"/>
            <p:cNvSpPr>
              <a:spLocks noChangeAspect="1" noChangeShapeType="1"/>
            </p:cNvSpPr>
            <p:nvPr/>
          </p:nvSpPr>
          <p:spPr bwMode="auto">
            <a:xfrm>
              <a:off x="2257" y="3065"/>
              <a:ext cx="954" cy="533"/>
            </a:xfrm>
            <a:prstGeom prst="line">
              <a:avLst/>
            </a:prstGeom>
            <a:noFill/>
            <a:ln w="19050">
              <a:solidFill>
                <a:schemeClr val="tx1"/>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6" name="Text Box 15"/>
            <p:cNvSpPr txBox="1">
              <a:spLocks noChangeAspect="1" noChangeArrowheads="1"/>
            </p:cNvSpPr>
            <p:nvPr/>
          </p:nvSpPr>
          <p:spPr bwMode="auto">
            <a:xfrm>
              <a:off x="930" y="2674"/>
              <a:ext cx="508"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nvGrpSpPr>
            <p:cNvPr id="17" name="Group 16"/>
            <p:cNvGrpSpPr>
              <a:grpSpLocks noChangeAspect="1"/>
            </p:cNvGrpSpPr>
            <p:nvPr/>
          </p:nvGrpSpPr>
          <p:grpSpPr bwMode="auto">
            <a:xfrm>
              <a:off x="925" y="2082"/>
              <a:ext cx="512" cy="214"/>
              <a:chOff x="1323" y="2162"/>
              <a:chExt cx="569" cy="238"/>
            </a:xfrm>
          </p:grpSpPr>
          <p:sp>
            <p:nvSpPr>
              <p:cNvPr id="95" name="Rectangle 17"/>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96" name="Text Box 18"/>
              <p:cNvSpPr txBox="1">
                <a:spLocks noChangeAspect="1" noChangeArrowheads="1"/>
              </p:cNvSpPr>
              <p:nvPr/>
            </p:nvSpPr>
            <p:spPr bwMode="auto">
              <a:xfrm>
                <a:off x="1327" y="2194"/>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grpSp>
          <p:nvGrpSpPr>
            <p:cNvPr id="18" name="Group 19"/>
            <p:cNvGrpSpPr>
              <a:grpSpLocks noChangeAspect="1"/>
            </p:cNvGrpSpPr>
            <p:nvPr/>
          </p:nvGrpSpPr>
          <p:grpSpPr bwMode="auto">
            <a:xfrm>
              <a:off x="245" y="2082"/>
              <a:ext cx="514" cy="214"/>
              <a:chOff x="567" y="2178"/>
              <a:chExt cx="571" cy="238"/>
            </a:xfrm>
          </p:grpSpPr>
          <p:sp>
            <p:nvSpPr>
              <p:cNvPr id="93" name="Rectangle 20"/>
              <p:cNvSpPr>
                <a:spLocks noChangeAspect="1" noChangeArrowheads="1"/>
              </p:cNvSpPr>
              <p:nvPr/>
            </p:nvSpPr>
            <p:spPr bwMode="auto">
              <a:xfrm>
                <a:off x="567" y="2178"/>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94" name="Text Box 21"/>
              <p:cNvSpPr txBox="1">
                <a:spLocks noChangeAspect="1" noChangeArrowheads="1"/>
              </p:cNvSpPr>
              <p:nvPr/>
            </p:nvSpPr>
            <p:spPr bwMode="auto">
              <a:xfrm>
                <a:off x="573" y="2210"/>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sp>
          <p:nvSpPr>
            <p:cNvPr id="19" name="Text Box 22"/>
            <p:cNvSpPr txBox="1">
              <a:spLocks noChangeAspect="1" noChangeArrowheads="1"/>
            </p:cNvSpPr>
            <p:nvPr/>
          </p:nvSpPr>
          <p:spPr bwMode="auto">
            <a:xfrm>
              <a:off x="908" y="1521"/>
              <a:ext cx="509"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sp>
          <p:nvSpPr>
            <p:cNvPr id="20" name="Text Box 23"/>
            <p:cNvSpPr txBox="1">
              <a:spLocks noChangeAspect="1" noChangeArrowheads="1"/>
            </p:cNvSpPr>
            <p:nvPr/>
          </p:nvSpPr>
          <p:spPr bwMode="auto">
            <a:xfrm>
              <a:off x="1797" y="1372"/>
              <a:ext cx="509"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sp>
          <p:nvSpPr>
            <p:cNvPr id="21" name="Text Box 24"/>
            <p:cNvSpPr txBox="1">
              <a:spLocks noChangeAspect="1" noChangeArrowheads="1"/>
            </p:cNvSpPr>
            <p:nvPr/>
          </p:nvSpPr>
          <p:spPr bwMode="auto">
            <a:xfrm>
              <a:off x="1810" y="1869"/>
              <a:ext cx="508"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sp>
          <p:nvSpPr>
            <p:cNvPr id="22" name="Text Box 25"/>
            <p:cNvSpPr txBox="1">
              <a:spLocks noChangeAspect="1" noChangeArrowheads="1"/>
            </p:cNvSpPr>
            <p:nvPr/>
          </p:nvSpPr>
          <p:spPr bwMode="auto">
            <a:xfrm>
              <a:off x="1828" y="2327"/>
              <a:ext cx="508"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sp>
          <p:nvSpPr>
            <p:cNvPr id="23" name="Text Box 26"/>
            <p:cNvSpPr txBox="1">
              <a:spLocks noChangeAspect="1" noChangeArrowheads="1"/>
            </p:cNvSpPr>
            <p:nvPr/>
          </p:nvSpPr>
          <p:spPr bwMode="auto">
            <a:xfrm>
              <a:off x="1850" y="2881"/>
              <a:ext cx="509"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cxnSp>
          <p:nvCxnSpPr>
            <p:cNvPr id="24" name="AutoShape 27"/>
            <p:cNvCxnSpPr>
              <a:cxnSpLocks noChangeAspect="1" noChangeShapeType="1"/>
              <a:stCxn id="19" idx="1"/>
              <a:endCxn id="93" idx="0"/>
            </p:cNvCxnSpPr>
            <p:nvPr/>
          </p:nvCxnSpPr>
          <p:spPr bwMode="auto">
            <a:xfrm rot="10800000" flipV="1">
              <a:off x="452" y="1599"/>
              <a:ext cx="456" cy="483"/>
            </a:xfrm>
            <a:prstGeom prst="bentConnector2">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25" name="AutoShape 28"/>
            <p:cNvCxnSpPr>
              <a:cxnSpLocks noChangeAspect="1" noChangeShapeType="1"/>
              <a:stCxn id="96" idx="1"/>
              <a:endCxn id="94" idx="3"/>
            </p:cNvCxnSpPr>
            <p:nvPr/>
          </p:nvCxnSpPr>
          <p:spPr bwMode="auto">
            <a:xfrm flipH="1">
              <a:off x="655" y="2189"/>
              <a:ext cx="275" cy="0"/>
            </a:xfrm>
            <a:prstGeom prst="straightConnector1">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26" name="AutoShape 29"/>
            <p:cNvCxnSpPr>
              <a:cxnSpLocks noChangeAspect="1" noChangeShapeType="1"/>
              <a:stCxn id="16" idx="1"/>
              <a:endCxn id="93" idx="2"/>
            </p:cNvCxnSpPr>
            <p:nvPr/>
          </p:nvCxnSpPr>
          <p:spPr bwMode="auto">
            <a:xfrm rot="10800000">
              <a:off x="452" y="2296"/>
              <a:ext cx="478" cy="456"/>
            </a:xfrm>
            <a:prstGeom prst="bentConnector2">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27" name="AutoShape 30"/>
            <p:cNvCxnSpPr>
              <a:cxnSpLocks noChangeAspect="1" noChangeShapeType="1"/>
              <a:stCxn id="23" idx="1"/>
              <a:endCxn id="16" idx="3"/>
            </p:cNvCxnSpPr>
            <p:nvPr/>
          </p:nvCxnSpPr>
          <p:spPr bwMode="auto">
            <a:xfrm rot="10800000">
              <a:off x="1335" y="2752"/>
              <a:ext cx="515" cy="207"/>
            </a:xfrm>
            <a:prstGeom prst="bentConnector3">
              <a:avLst>
                <a:gd name="adj1" fmla="val 50000"/>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28" name="AutoShape 31"/>
            <p:cNvCxnSpPr>
              <a:cxnSpLocks noChangeAspect="1" noChangeShapeType="1"/>
              <a:stCxn id="22" idx="1"/>
              <a:endCxn id="9" idx="0"/>
            </p:cNvCxnSpPr>
            <p:nvPr/>
          </p:nvCxnSpPr>
          <p:spPr bwMode="auto">
            <a:xfrm rot="10800000" flipV="1">
              <a:off x="1132" y="2405"/>
              <a:ext cx="696" cy="239"/>
            </a:xfrm>
            <a:prstGeom prst="bentConnector2">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29" name="AutoShape 32"/>
            <p:cNvCxnSpPr>
              <a:cxnSpLocks noChangeAspect="1" noChangeShapeType="1"/>
              <a:stCxn id="21" idx="1"/>
              <a:endCxn id="96" idx="3"/>
            </p:cNvCxnSpPr>
            <p:nvPr/>
          </p:nvCxnSpPr>
          <p:spPr bwMode="auto">
            <a:xfrm rot="10800000" flipV="1">
              <a:off x="1335" y="1947"/>
              <a:ext cx="475" cy="242"/>
            </a:xfrm>
            <a:prstGeom prst="bentConnector3">
              <a:avLst>
                <a:gd name="adj1" fmla="val 49907"/>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30" name="AutoShape 33"/>
            <p:cNvCxnSpPr>
              <a:cxnSpLocks noChangeAspect="1" noChangeShapeType="1"/>
              <a:stCxn id="21" idx="1"/>
              <a:endCxn id="8" idx="2"/>
            </p:cNvCxnSpPr>
            <p:nvPr/>
          </p:nvCxnSpPr>
          <p:spPr bwMode="auto">
            <a:xfrm rot="10800000">
              <a:off x="1110" y="1705"/>
              <a:ext cx="700" cy="242"/>
            </a:xfrm>
            <a:prstGeom prst="bentConnector2">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grpSp>
          <p:nvGrpSpPr>
            <p:cNvPr id="31" name="Group 34"/>
            <p:cNvGrpSpPr>
              <a:grpSpLocks noChangeAspect="1"/>
            </p:cNvGrpSpPr>
            <p:nvPr/>
          </p:nvGrpSpPr>
          <p:grpSpPr bwMode="auto">
            <a:xfrm>
              <a:off x="3287" y="2874"/>
              <a:ext cx="516" cy="214"/>
              <a:chOff x="1323" y="2162"/>
              <a:chExt cx="573" cy="238"/>
            </a:xfrm>
          </p:grpSpPr>
          <p:sp>
            <p:nvSpPr>
              <p:cNvPr id="91" name="Rectangle 35"/>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92" name="Text Box 36"/>
              <p:cNvSpPr txBox="1">
                <a:spLocks noChangeAspect="1" noChangeArrowheads="1"/>
              </p:cNvSpPr>
              <p:nvPr/>
            </p:nvSpPr>
            <p:spPr bwMode="auto">
              <a:xfrm>
                <a:off x="1331" y="2196"/>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grpSp>
          <p:nvGrpSpPr>
            <p:cNvPr id="32" name="Group 37"/>
            <p:cNvGrpSpPr>
              <a:grpSpLocks noChangeAspect="1"/>
            </p:cNvGrpSpPr>
            <p:nvPr/>
          </p:nvGrpSpPr>
          <p:grpSpPr bwMode="auto">
            <a:xfrm>
              <a:off x="3899" y="3104"/>
              <a:ext cx="516" cy="214"/>
              <a:chOff x="1323" y="2162"/>
              <a:chExt cx="573" cy="238"/>
            </a:xfrm>
          </p:grpSpPr>
          <p:sp>
            <p:nvSpPr>
              <p:cNvPr id="89" name="Rectangle 38"/>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90" name="Text Box 39"/>
              <p:cNvSpPr txBox="1">
                <a:spLocks noChangeAspect="1" noChangeArrowheads="1"/>
              </p:cNvSpPr>
              <p:nvPr/>
            </p:nvSpPr>
            <p:spPr bwMode="auto">
              <a:xfrm>
                <a:off x="1331" y="2194"/>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grpSp>
          <p:nvGrpSpPr>
            <p:cNvPr id="33" name="Group 40"/>
            <p:cNvGrpSpPr>
              <a:grpSpLocks noChangeAspect="1"/>
            </p:cNvGrpSpPr>
            <p:nvPr/>
          </p:nvGrpSpPr>
          <p:grpSpPr bwMode="auto">
            <a:xfrm>
              <a:off x="3899" y="2622"/>
              <a:ext cx="516" cy="214"/>
              <a:chOff x="1323" y="2162"/>
              <a:chExt cx="573" cy="238"/>
            </a:xfrm>
          </p:grpSpPr>
          <p:sp>
            <p:nvSpPr>
              <p:cNvPr id="87" name="Rectangle 41"/>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88" name="Text Box 42"/>
              <p:cNvSpPr txBox="1">
                <a:spLocks noChangeAspect="1" noChangeArrowheads="1"/>
              </p:cNvSpPr>
              <p:nvPr/>
            </p:nvSpPr>
            <p:spPr bwMode="auto">
              <a:xfrm>
                <a:off x="1331" y="2194"/>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sp>
          <p:nvSpPr>
            <p:cNvPr id="34" name="Rectangle 43"/>
            <p:cNvSpPr>
              <a:spLocks noChangeAspect="1" noChangeArrowheads="1"/>
            </p:cNvSpPr>
            <p:nvPr/>
          </p:nvSpPr>
          <p:spPr bwMode="auto">
            <a:xfrm>
              <a:off x="4568" y="2492"/>
              <a:ext cx="414" cy="214"/>
            </a:xfrm>
            <a:prstGeom prst="rect">
              <a:avLst/>
            </a:prstGeom>
            <a:solidFill>
              <a:schemeClr val="folHlink"/>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35" name="Text Box 44"/>
            <p:cNvSpPr txBox="1">
              <a:spLocks noChangeAspect="1" noChangeArrowheads="1"/>
            </p:cNvSpPr>
            <p:nvPr/>
          </p:nvSpPr>
          <p:spPr bwMode="auto">
            <a:xfrm>
              <a:off x="4572" y="2521"/>
              <a:ext cx="453" cy="227"/>
            </a:xfrm>
            <a:prstGeom prst="rect">
              <a:avLst/>
            </a:prstGeom>
            <a:noFill/>
            <a:ln>
              <a:noFill/>
            </a:ln>
            <a:extLs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dirty="0" smtClean="0"/>
                <a:t>process</a:t>
              </a:r>
              <a:endParaRPr lang="en-US" altLang="en-US" sz="1200" dirty="0"/>
            </a:p>
          </p:txBody>
        </p:sp>
        <p:grpSp>
          <p:nvGrpSpPr>
            <p:cNvPr id="36" name="Group 45"/>
            <p:cNvGrpSpPr>
              <a:grpSpLocks noChangeAspect="1"/>
            </p:cNvGrpSpPr>
            <p:nvPr/>
          </p:nvGrpSpPr>
          <p:grpSpPr bwMode="auto">
            <a:xfrm>
              <a:off x="4568" y="2852"/>
              <a:ext cx="511" cy="214"/>
              <a:chOff x="1323" y="2162"/>
              <a:chExt cx="567" cy="238"/>
            </a:xfrm>
          </p:grpSpPr>
          <p:sp>
            <p:nvSpPr>
              <p:cNvPr id="85" name="Rectangle 46"/>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86" name="Text Box 47"/>
              <p:cNvSpPr txBox="1">
                <a:spLocks noChangeAspect="1" noChangeArrowheads="1"/>
              </p:cNvSpPr>
              <p:nvPr/>
            </p:nvSpPr>
            <p:spPr bwMode="auto">
              <a:xfrm>
                <a:off x="1325" y="2194"/>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grpSp>
          <p:nvGrpSpPr>
            <p:cNvPr id="37" name="Group 48"/>
            <p:cNvGrpSpPr>
              <a:grpSpLocks noChangeAspect="1"/>
            </p:cNvGrpSpPr>
            <p:nvPr/>
          </p:nvGrpSpPr>
          <p:grpSpPr bwMode="auto">
            <a:xfrm>
              <a:off x="4568" y="3248"/>
              <a:ext cx="511" cy="214"/>
              <a:chOff x="1323" y="2162"/>
              <a:chExt cx="567" cy="238"/>
            </a:xfrm>
          </p:grpSpPr>
          <p:sp>
            <p:nvSpPr>
              <p:cNvPr id="83" name="Rectangle 49"/>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84" name="Text Box 50"/>
              <p:cNvSpPr txBox="1">
                <a:spLocks noChangeAspect="1" noChangeArrowheads="1"/>
              </p:cNvSpPr>
              <p:nvPr/>
            </p:nvSpPr>
            <p:spPr bwMode="auto">
              <a:xfrm>
                <a:off x="1325" y="2194"/>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cxnSp>
          <p:nvCxnSpPr>
            <p:cNvPr id="38" name="AutoShape 51"/>
            <p:cNvCxnSpPr>
              <a:cxnSpLocks noChangeAspect="1" noChangeShapeType="1"/>
              <a:stCxn id="88" idx="1"/>
              <a:endCxn id="92" idx="3"/>
            </p:cNvCxnSpPr>
            <p:nvPr/>
          </p:nvCxnSpPr>
          <p:spPr bwMode="auto">
            <a:xfrm rot="10800000" flipV="1">
              <a:off x="3697" y="2729"/>
              <a:ext cx="206" cy="252"/>
            </a:xfrm>
            <a:prstGeom prst="bentConnector3">
              <a:avLst>
                <a:gd name="adj1" fmla="val 49782"/>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39" name="AutoShape 52"/>
            <p:cNvCxnSpPr>
              <a:cxnSpLocks noChangeAspect="1" noChangeShapeType="1"/>
              <a:stCxn id="90" idx="1"/>
              <a:endCxn id="91" idx="2"/>
            </p:cNvCxnSpPr>
            <p:nvPr/>
          </p:nvCxnSpPr>
          <p:spPr bwMode="auto">
            <a:xfrm rot="10800000">
              <a:off x="3494" y="3088"/>
              <a:ext cx="410" cy="132"/>
            </a:xfrm>
            <a:prstGeom prst="bentConnector2">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40" name="AutoShape 53"/>
            <p:cNvCxnSpPr>
              <a:cxnSpLocks noChangeAspect="1" noChangeShapeType="1"/>
              <a:stCxn id="35" idx="1"/>
              <a:endCxn id="88" idx="3"/>
            </p:cNvCxnSpPr>
            <p:nvPr/>
          </p:nvCxnSpPr>
          <p:spPr bwMode="auto">
            <a:xfrm rot="10800000" flipV="1">
              <a:off x="4415" y="2634"/>
              <a:ext cx="157" cy="103"/>
            </a:xfrm>
            <a:prstGeom prst="bentConnector3">
              <a:avLst>
                <a:gd name="adj1" fmla="val 50000"/>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41" name="AutoShape 54"/>
            <p:cNvCxnSpPr>
              <a:cxnSpLocks noChangeAspect="1" noChangeShapeType="1"/>
              <a:stCxn id="86" idx="1"/>
              <a:endCxn id="89" idx="0"/>
            </p:cNvCxnSpPr>
            <p:nvPr/>
          </p:nvCxnSpPr>
          <p:spPr bwMode="auto">
            <a:xfrm rot="10800000" flipV="1">
              <a:off x="4106" y="2968"/>
              <a:ext cx="466" cy="136"/>
            </a:xfrm>
            <a:prstGeom prst="bentConnector2">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42" name="AutoShape 55"/>
            <p:cNvCxnSpPr>
              <a:cxnSpLocks noChangeAspect="1" noChangeShapeType="1"/>
              <a:stCxn id="84" idx="1"/>
              <a:endCxn id="90" idx="3"/>
            </p:cNvCxnSpPr>
            <p:nvPr/>
          </p:nvCxnSpPr>
          <p:spPr bwMode="auto">
            <a:xfrm rot="10800000">
              <a:off x="4355" y="3220"/>
              <a:ext cx="217" cy="144"/>
            </a:xfrm>
            <a:prstGeom prst="bentConnector3">
              <a:avLst>
                <a:gd name="adj1" fmla="val 49769"/>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sp>
          <p:nvSpPr>
            <p:cNvPr id="43" name="Text Box 56"/>
            <p:cNvSpPr txBox="1">
              <a:spLocks noChangeAspect="1" noChangeArrowheads="1"/>
            </p:cNvSpPr>
            <p:nvPr/>
          </p:nvSpPr>
          <p:spPr bwMode="auto">
            <a:xfrm>
              <a:off x="3214" y="3416"/>
              <a:ext cx="854" cy="200"/>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400"/>
                <a:t>sub-system1</a:t>
              </a:r>
            </a:p>
          </p:txBody>
        </p:sp>
        <p:sp>
          <p:nvSpPr>
            <p:cNvPr id="44" name="Line 57"/>
            <p:cNvSpPr>
              <a:spLocks noChangeAspect="1" noChangeShapeType="1"/>
            </p:cNvSpPr>
            <p:nvPr/>
          </p:nvSpPr>
          <p:spPr bwMode="auto">
            <a:xfrm flipH="1" flipV="1">
              <a:off x="3223" y="2222"/>
              <a:ext cx="1344" cy="270"/>
            </a:xfrm>
            <a:prstGeom prst="line">
              <a:avLst/>
            </a:prstGeom>
            <a:noFill/>
            <a:ln w="19050">
              <a:solidFill>
                <a:schemeClr val="tx1"/>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en-US"/>
            </a:p>
          </p:txBody>
        </p:sp>
        <p:grpSp>
          <p:nvGrpSpPr>
            <p:cNvPr id="45" name="Group 58"/>
            <p:cNvGrpSpPr>
              <a:grpSpLocks noChangeAspect="1"/>
            </p:cNvGrpSpPr>
            <p:nvPr/>
          </p:nvGrpSpPr>
          <p:grpSpPr bwMode="auto">
            <a:xfrm>
              <a:off x="3968" y="1936"/>
              <a:ext cx="516" cy="214"/>
              <a:chOff x="1323" y="2162"/>
              <a:chExt cx="573" cy="238"/>
            </a:xfrm>
          </p:grpSpPr>
          <p:sp>
            <p:nvSpPr>
              <p:cNvPr id="81" name="Rectangle 59"/>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82" name="Text Box 60"/>
              <p:cNvSpPr txBox="1">
                <a:spLocks noChangeAspect="1" noChangeArrowheads="1"/>
              </p:cNvSpPr>
              <p:nvPr/>
            </p:nvSpPr>
            <p:spPr bwMode="auto">
              <a:xfrm>
                <a:off x="1331" y="2194"/>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grpSp>
          <p:nvGrpSpPr>
            <p:cNvPr id="46" name="Group 61"/>
            <p:cNvGrpSpPr>
              <a:grpSpLocks noChangeAspect="1"/>
            </p:cNvGrpSpPr>
            <p:nvPr/>
          </p:nvGrpSpPr>
          <p:grpSpPr bwMode="auto">
            <a:xfrm>
              <a:off x="3296" y="1558"/>
              <a:ext cx="516" cy="214"/>
              <a:chOff x="1323" y="2162"/>
              <a:chExt cx="573" cy="238"/>
            </a:xfrm>
          </p:grpSpPr>
          <p:sp>
            <p:nvSpPr>
              <p:cNvPr id="79" name="Rectangle 62"/>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80" name="Text Box 63"/>
              <p:cNvSpPr txBox="1">
                <a:spLocks noChangeAspect="1" noChangeArrowheads="1"/>
              </p:cNvSpPr>
              <p:nvPr/>
            </p:nvSpPr>
            <p:spPr bwMode="auto">
              <a:xfrm>
                <a:off x="1331" y="2194"/>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grpSp>
          <p:nvGrpSpPr>
            <p:cNvPr id="47" name="Group 64"/>
            <p:cNvGrpSpPr>
              <a:grpSpLocks noChangeAspect="1"/>
            </p:cNvGrpSpPr>
            <p:nvPr/>
          </p:nvGrpSpPr>
          <p:grpSpPr bwMode="auto">
            <a:xfrm>
              <a:off x="3968" y="1558"/>
              <a:ext cx="516" cy="214"/>
              <a:chOff x="1323" y="2162"/>
              <a:chExt cx="573" cy="238"/>
            </a:xfrm>
          </p:grpSpPr>
          <p:sp>
            <p:nvSpPr>
              <p:cNvPr id="77" name="Rectangle 65"/>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78" name="Text Box 66"/>
              <p:cNvSpPr txBox="1">
                <a:spLocks noChangeAspect="1" noChangeArrowheads="1"/>
              </p:cNvSpPr>
              <p:nvPr/>
            </p:nvSpPr>
            <p:spPr bwMode="auto">
              <a:xfrm>
                <a:off x="1331" y="2194"/>
                <a:ext cx="565"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grpSp>
          <p:nvGrpSpPr>
            <p:cNvPr id="48" name="Group 67"/>
            <p:cNvGrpSpPr>
              <a:grpSpLocks noChangeAspect="1"/>
            </p:cNvGrpSpPr>
            <p:nvPr/>
          </p:nvGrpSpPr>
          <p:grpSpPr bwMode="auto">
            <a:xfrm>
              <a:off x="4575" y="1558"/>
              <a:ext cx="514" cy="214"/>
              <a:chOff x="1323" y="2162"/>
              <a:chExt cx="570" cy="238"/>
            </a:xfrm>
          </p:grpSpPr>
          <p:sp>
            <p:nvSpPr>
              <p:cNvPr id="75" name="Rectangle 68"/>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76" name="Text Box 69"/>
              <p:cNvSpPr txBox="1">
                <a:spLocks noChangeAspect="1" noChangeArrowheads="1"/>
              </p:cNvSpPr>
              <p:nvPr/>
            </p:nvSpPr>
            <p:spPr bwMode="auto">
              <a:xfrm>
                <a:off x="1329" y="2194"/>
                <a:ext cx="564" cy="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dirty="0"/>
                  <a:t>process</a:t>
                </a:r>
              </a:p>
            </p:txBody>
          </p:sp>
        </p:grpSp>
        <p:grpSp>
          <p:nvGrpSpPr>
            <p:cNvPr id="49" name="Group 70"/>
            <p:cNvGrpSpPr>
              <a:grpSpLocks noChangeAspect="1"/>
            </p:cNvGrpSpPr>
            <p:nvPr/>
          </p:nvGrpSpPr>
          <p:grpSpPr bwMode="auto">
            <a:xfrm>
              <a:off x="3968" y="1126"/>
              <a:ext cx="516" cy="215"/>
              <a:chOff x="1323" y="2162"/>
              <a:chExt cx="573" cy="238"/>
            </a:xfrm>
          </p:grpSpPr>
          <p:sp>
            <p:nvSpPr>
              <p:cNvPr id="73" name="Rectangle 71"/>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74" name="Text Box 72"/>
              <p:cNvSpPr txBox="1">
                <a:spLocks noChangeAspect="1" noChangeArrowheads="1"/>
              </p:cNvSpPr>
              <p:nvPr/>
            </p:nvSpPr>
            <p:spPr bwMode="auto">
              <a:xfrm>
                <a:off x="1331" y="2194"/>
                <a:ext cx="565"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grpSp>
          <p:nvGrpSpPr>
            <p:cNvPr id="50" name="Group 73"/>
            <p:cNvGrpSpPr>
              <a:grpSpLocks noChangeAspect="1"/>
            </p:cNvGrpSpPr>
            <p:nvPr/>
          </p:nvGrpSpPr>
          <p:grpSpPr bwMode="auto">
            <a:xfrm>
              <a:off x="3296" y="1126"/>
              <a:ext cx="516" cy="215"/>
              <a:chOff x="1323" y="2162"/>
              <a:chExt cx="573" cy="238"/>
            </a:xfrm>
          </p:grpSpPr>
          <p:sp>
            <p:nvSpPr>
              <p:cNvPr id="71" name="Rectangle 74"/>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72" name="Text Box 75"/>
              <p:cNvSpPr txBox="1">
                <a:spLocks noChangeAspect="1" noChangeArrowheads="1"/>
              </p:cNvSpPr>
              <p:nvPr/>
            </p:nvSpPr>
            <p:spPr bwMode="auto">
              <a:xfrm>
                <a:off x="1331" y="2194"/>
                <a:ext cx="565"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grpSp>
          <p:nvGrpSpPr>
            <p:cNvPr id="51" name="Group 76"/>
            <p:cNvGrpSpPr>
              <a:grpSpLocks noChangeAspect="1"/>
            </p:cNvGrpSpPr>
            <p:nvPr/>
          </p:nvGrpSpPr>
          <p:grpSpPr bwMode="auto">
            <a:xfrm>
              <a:off x="4575" y="1126"/>
              <a:ext cx="514" cy="215"/>
              <a:chOff x="1323" y="2162"/>
              <a:chExt cx="570" cy="238"/>
            </a:xfrm>
          </p:grpSpPr>
          <p:sp>
            <p:nvSpPr>
              <p:cNvPr id="69" name="Rectangle 77"/>
              <p:cNvSpPr>
                <a:spLocks noChangeAspect="1" noChangeArrowheads="1"/>
              </p:cNvSpPr>
              <p:nvPr/>
            </p:nvSpPr>
            <p:spPr bwMode="auto">
              <a:xfrm>
                <a:off x="1323" y="2162"/>
                <a:ext cx="460" cy="238"/>
              </a:xfrm>
              <a:prstGeom prst="rect">
                <a:avLst/>
              </a:prstGeom>
              <a:solidFill>
                <a:schemeClr val="bg1"/>
              </a:solidFill>
              <a:ln w="12700">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endParaRPr lang="en-US" altLang="en-US"/>
              </a:p>
            </p:txBody>
          </p:sp>
          <p:sp>
            <p:nvSpPr>
              <p:cNvPr id="70" name="Text Box 78"/>
              <p:cNvSpPr txBox="1">
                <a:spLocks noChangeAspect="1" noChangeArrowheads="1"/>
              </p:cNvSpPr>
              <p:nvPr/>
            </p:nvSpPr>
            <p:spPr bwMode="auto">
              <a:xfrm>
                <a:off x="1329" y="2194"/>
                <a:ext cx="564"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200"/>
                  <a:t>process</a:t>
                </a:r>
              </a:p>
            </p:txBody>
          </p:sp>
        </p:grpSp>
        <p:cxnSp>
          <p:nvCxnSpPr>
            <p:cNvPr id="52" name="AutoShape 79"/>
            <p:cNvCxnSpPr>
              <a:cxnSpLocks noChangeAspect="1" noChangeShapeType="1"/>
              <a:stCxn id="79" idx="2"/>
              <a:endCxn id="82" idx="1"/>
            </p:cNvCxnSpPr>
            <p:nvPr/>
          </p:nvCxnSpPr>
          <p:spPr bwMode="auto">
            <a:xfrm rot="16200000" flipH="1">
              <a:off x="3598" y="1677"/>
              <a:ext cx="280" cy="470"/>
            </a:xfrm>
            <a:prstGeom prst="bentConnector2">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53" name="AutoShape 80"/>
            <p:cNvCxnSpPr>
              <a:cxnSpLocks noChangeAspect="1" noChangeShapeType="1"/>
              <a:stCxn id="71" idx="2"/>
              <a:endCxn id="79" idx="0"/>
            </p:cNvCxnSpPr>
            <p:nvPr/>
          </p:nvCxnSpPr>
          <p:spPr bwMode="auto">
            <a:xfrm rot="5400000">
              <a:off x="3394" y="1450"/>
              <a:ext cx="217" cy="0"/>
            </a:xfrm>
            <a:prstGeom prst="straightConnector1">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54" name="AutoShape 81"/>
            <p:cNvCxnSpPr>
              <a:cxnSpLocks noChangeAspect="1" noChangeShapeType="1"/>
              <a:stCxn id="71" idx="2"/>
              <a:endCxn id="77" idx="0"/>
            </p:cNvCxnSpPr>
            <p:nvPr/>
          </p:nvCxnSpPr>
          <p:spPr bwMode="auto">
            <a:xfrm rot="16200000" flipH="1">
              <a:off x="3730" y="1114"/>
              <a:ext cx="217" cy="672"/>
            </a:xfrm>
            <a:prstGeom prst="bentConnector3">
              <a:avLst>
                <a:gd name="adj1" fmla="val 49769"/>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55" name="AutoShape 82"/>
            <p:cNvCxnSpPr>
              <a:cxnSpLocks noChangeAspect="1" noChangeShapeType="1"/>
              <a:stCxn id="74" idx="3"/>
              <a:endCxn id="76" idx="1"/>
            </p:cNvCxnSpPr>
            <p:nvPr/>
          </p:nvCxnSpPr>
          <p:spPr bwMode="auto">
            <a:xfrm>
              <a:off x="4424" y="1242"/>
              <a:ext cx="156" cy="432"/>
            </a:xfrm>
            <a:prstGeom prst="bentConnector3">
              <a:avLst>
                <a:gd name="adj1" fmla="val 50000"/>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cxnSp>
          <p:nvCxnSpPr>
            <p:cNvPr id="56" name="AutoShape 83"/>
            <p:cNvCxnSpPr>
              <a:cxnSpLocks noChangeAspect="1" noChangeShapeType="1"/>
              <a:stCxn id="75" idx="2"/>
              <a:endCxn id="82" idx="3"/>
            </p:cNvCxnSpPr>
            <p:nvPr/>
          </p:nvCxnSpPr>
          <p:spPr bwMode="auto">
            <a:xfrm rot="5400000">
              <a:off x="4464" y="1732"/>
              <a:ext cx="280" cy="359"/>
            </a:xfrm>
            <a:prstGeom prst="bentConnector2">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sp>
          <p:nvSpPr>
            <p:cNvPr id="57" name="Text Box 84"/>
            <p:cNvSpPr txBox="1">
              <a:spLocks noChangeAspect="1" noChangeArrowheads="1"/>
            </p:cNvSpPr>
            <p:nvPr/>
          </p:nvSpPr>
          <p:spPr bwMode="auto">
            <a:xfrm>
              <a:off x="3203" y="933"/>
              <a:ext cx="854" cy="200"/>
            </a:xfrm>
            <a:prstGeom prst="rect">
              <a:avLst/>
            </a:prstGeom>
            <a:solidFill>
              <a:schemeClr val="bg1"/>
            </a:solidFill>
            <a:ln w="12700">
              <a:solidFill>
                <a:schemeClr val="tx1"/>
              </a:solidFill>
              <a:miter lim="800000"/>
              <a:headEnd/>
              <a:tailEnd/>
            </a:ln>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37931725" indent="-37474525">
                <a:defRPr sz="2400">
                  <a:solidFill>
                    <a:schemeClr val="tx1"/>
                  </a:solidFill>
                  <a:latin typeface="Arial" panose="020B0604020202020204" pitchFamily="34" charset="0"/>
                  <a:ea typeface="ＭＳ Ｐゴシック" panose="020B0600070205080204" pitchFamily="34" charset="-128"/>
                </a:defRPr>
              </a:lvl2pPr>
              <a:lvl3pPr>
                <a:defRPr sz="2400">
                  <a:solidFill>
                    <a:schemeClr val="tx1"/>
                  </a:solidFill>
                  <a:latin typeface="Arial" panose="020B0604020202020204" pitchFamily="34" charset="0"/>
                  <a:ea typeface="ＭＳ Ｐゴシック" panose="020B0600070205080204" pitchFamily="34" charset="-128"/>
                </a:defRPr>
              </a:lvl3pPr>
              <a:lvl4pPr>
                <a:defRPr sz="2400">
                  <a:solidFill>
                    <a:schemeClr val="tx1"/>
                  </a:solidFill>
                  <a:latin typeface="Arial" panose="020B0604020202020204" pitchFamily="34" charset="0"/>
                  <a:ea typeface="ＭＳ Ｐゴシック" panose="020B0600070205080204" pitchFamily="34" charset="-128"/>
                </a:defRPr>
              </a:lvl4pPr>
              <a:lvl5pPr>
                <a:defRPr sz="2400">
                  <a:solidFill>
                    <a:schemeClr val="tx1"/>
                  </a:solidFill>
                  <a:latin typeface="Arial" panose="020B0604020202020204" pitchFamily="34" charset="0"/>
                  <a:ea typeface="ＭＳ Ｐゴシック" panose="020B0600070205080204" pitchFamily="34" charset="-128"/>
                </a:defRPr>
              </a:lvl5pPr>
              <a:lvl6pPr marL="4572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9144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1371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18288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r>
                <a:rPr lang="en-US" altLang="en-US" sz="1400"/>
                <a:t>sub-system2</a:t>
              </a:r>
            </a:p>
          </p:txBody>
        </p:sp>
        <p:cxnSp>
          <p:nvCxnSpPr>
            <p:cNvPr id="58" name="AutoShape 85"/>
            <p:cNvCxnSpPr>
              <a:cxnSpLocks noChangeAspect="1" noChangeShapeType="1"/>
              <a:stCxn id="20" idx="1"/>
              <a:endCxn id="19" idx="3"/>
            </p:cNvCxnSpPr>
            <p:nvPr/>
          </p:nvCxnSpPr>
          <p:spPr bwMode="auto">
            <a:xfrm rot="10800000" flipV="1">
              <a:off x="1314" y="1450"/>
              <a:ext cx="484" cy="149"/>
            </a:xfrm>
            <a:prstGeom prst="bentConnector3">
              <a:avLst>
                <a:gd name="adj1" fmla="val 50000"/>
              </a:avLst>
            </a:prstGeom>
            <a:noFill/>
            <a:ln w="12700">
              <a:solidFill>
                <a:schemeClr val="tx1"/>
              </a:solidFill>
              <a:miter lim="800000"/>
              <a:headEnd/>
              <a:tailEnd type="triangle" w="med" len="med"/>
            </a:ln>
            <a:extLst>
              <a:ext uri="{909E8E84-426E-40DD-AFC4-6F175D3DCCD1}">
                <a14:hiddenFill xmlns:a14="http://schemas.microsoft.com/office/drawing/2010/main">
                  <a:noFill/>
                </a14:hiddenFill>
              </a:ext>
            </a:extLst>
          </p:spPr>
        </p:cxnSp>
        <p:sp>
          <p:nvSpPr>
            <p:cNvPr id="59" name="Line 86"/>
            <p:cNvSpPr>
              <a:spLocks noChangeAspect="1" noChangeShapeType="1"/>
            </p:cNvSpPr>
            <p:nvPr/>
          </p:nvSpPr>
          <p:spPr bwMode="auto">
            <a:xfrm>
              <a:off x="1102" y="1375"/>
              <a:ext cx="0" cy="115"/>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60" name="Line 87"/>
            <p:cNvSpPr>
              <a:spLocks noChangeAspect="1" noChangeShapeType="1"/>
            </p:cNvSpPr>
            <p:nvPr/>
          </p:nvSpPr>
          <p:spPr bwMode="auto">
            <a:xfrm flipH="1">
              <a:off x="2240" y="2399"/>
              <a:ext cx="166" cy="0"/>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61" name="Line 88"/>
            <p:cNvSpPr>
              <a:spLocks noChangeAspect="1" noChangeShapeType="1"/>
            </p:cNvSpPr>
            <p:nvPr/>
          </p:nvSpPr>
          <p:spPr bwMode="auto">
            <a:xfrm>
              <a:off x="4782" y="1014"/>
              <a:ext cx="7" cy="108"/>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62" name="Line 89"/>
            <p:cNvSpPr>
              <a:spLocks noChangeShapeType="1"/>
            </p:cNvSpPr>
            <p:nvPr/>
          </p:nvSpPr>
          <p:spPr bwMode="auto">
            <a:xfrm>
              <a:off x="4185" y="1770"/>
              <a:ext cx="0" cy="16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63" name="Line 90"/>
            <p:cNvSpPr>
              <a:spLocks noChangeShapeType="1"/>
            </p:cNvSpPr>
            <p:nvPr/>
          </p:nvSpPr>
          <p:spPr bwMode="auto">
            <a:xfrm>
              <a:off x="4786" y="1343"/>
              <a:ext cx="0" cy="217"/>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64" name="Line 91"/>
            <p:cNvSpPr>
              <a:spLocks noChangeAspect="1" noChangeShapeType="1"/>
            </p:cNvSpPr>
            <p:nvPr/>
          </p:nvSpPr>
          <p:spPr bwMode="auto">
            <a:xfrm>
              <a:off x="4174" y="1008"/>
              <a:ext cx="7" cy="108"/>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65" name="Line 92"/>
            <p:cNvSpPr>
              <a:spLocks noChangeShapeType="1"/>
            </p:cNvSpPr>
            <p:nvPr/>
          </p:nvSpPr>
          <p:spPr bwMode="auto">
            <a:xfrm flipV="1">
              <a:off x="4980" y="2220"/>
              <a:ext cx="90" cy="270"/>
            </a:xfrm>
            <a:prstGeom prst="line">
              <a:avLst/>
            </a:prstGeom>
            <a:noFill/>
            <a:ln w="19050">
              <a:solidFill>
                <a:schemeClr val="tx1"/>
              </a:solidFill>
              <a:prstDash val="dash"/>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66" name="Line 93"/>
            <p:cNvSpPr>
              <a:spLocks noChangeAspect="1" noChangeShapeType="1"/>
            </p:cNvSpPr>
            <p:nvPr/>
          </p:nvSpPr>
          <p:spPr bwMode="auto">
            <a:xfrm flipH="1">
              <a:off x="2218" y="1940"/>
              <a:ext cx="166" cy="0"/>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67" name="Line 94"/>
            <p:cNvSpPr>
              <a:spLocks noChangeAspect="1" noChangeShapeType="1"/>
            </p:cNvSpPr>
            <p:nvPr/>
          </p:nvSpPr>
          <p:spPr bwMode="auto">
            <a:xfrm flipH="1">
              <a:off x="2196" y="1452"/>
              <a:ext cx="166" cy="0"/>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sp>
          <p:nvSpPr>
            <p:cNvPr id="68" name="Line 95"/>
            <p:cNvSpPr>
              <a:spLocks noChangeAspect="1" noChangeShapeType="1"/>
            </p:cNvSpPr>
            <p:nvPr/>
          </p:nvSpPr>
          <p:spPr bwMode="auto">
            <a:xfrm flipH="1">
              <a:off x="2248" y="2960"/>
              <a:ext cx="166" cy="0"/>
            </a:xfrm>
            <a:prstGeom prst="line">
              <a:avLst/>
            </a:prstGeom>
            <a:noFill/>
            <a:ln w="12700">
              <a:solidFill>
                <a:schemeClr val="tx1"/>
              </a:solidFill>
              <a:round/>
              <a:headEnd/>
              <a:tailEnd type="triangle" w="med" len="med"/>
            </a:ln>
            <a:extLst>
              <a:ext uri="{909E8E84-426E-40DD-AFC4-6F175D3DCCD1}">
                <a14:hiddenFill xmlns:a14="http://schemas.microsoft.com/office/drawing/2010/main">
                  <a:noFill/>
                </a14:hiddenFill>
              </a:ext>
            </a:extLst>
          </p:spPr>
          <p:txBody>
            <a:bodyPr wrap="none" anchor="ctr"/>
            <a:lstStyle/>
            <a:p>
              <a:endParaRPr lang="en-US"/>
            </a:p>
          </p:txBody>
        </p:sp>
      </p:grpSp>
      <p:sp>
        <p:nvSpPr>
          <p:cNvPr id="99" name="TextBox 98"/>
          <p:cNvSpPr txBox="1"/>
          <p:nvPr/>
        </p:nvSpPr>
        <p:spPr>
          <a:xfrm>
            <a:off x="7162800" y="6400800"/>
            <a:ext cx="4419600" cy="369332"/>
          </a:xfrm>
          <a:prstGeom prst="rect">
            <a:avLst/>
          </a:prstGeom>
          <a:noFill/>
        </p:spPr>
        <p:txBody>
          <a:bodyPr wrap="square" rtlCol="0">
            <a:spAutoFit/>
          </a:bodyPr>
          <a:lstStyle/>
          <a:p>
            <a:r>
              <a:rPr lang="en-US" dirty="0" smtClean="0"/>
              <a:t>Source: EIOLCA class notes Matthews 2009</a:t>
            </a:r>
            <a:endParaRPr lang="en-US" dirty="0"/>
          </a:p>
        </p:txBody>
      </p:sp>
      <p:sp>
        <p:nvSpPr>
          <p:cNvPr id="3" name="Slide Number Placeholder 2"/>
          <p:cNvSpPr>
            <a:spLocks noGrp="1"/>
          </p:cNvSpPr>
          <p:nvPr>
            <p:ph type="sldNum" sz="quarter" idx="12"/>
          </p:nvPr>
        </p:nvSpPr>
        <p:spPr/>
        <p:txBody>
          <a:bodyPr/>
          <a:lstStyle/>
          <a:p>
            <a:fld id="{3AED8202-30AE-48A0-BA88-5E0016703AA5}" type="slidenum">
              <a:rPr lang="en-US" smtClean="0"/>
              <a:t>3</a:t>
            </a:fld>
            <a:endParaRPr lang="en-US"/>
          </a:p>
        </p:txBody>
      </p:sp>
      <p:sp>
        <p:nvSpPr>
          <p:cNvPr id="97" name="TextBox 96"/>
          <p:cNvSpPr txBox="1"/>
          <p:nvPr/>
        </p:nvSpPr>
        <p:spPr>
          <a:xfrm>
            <a:off x="1355781" y="1800515"/>
            <a:ext cx="8038926" cy="830997"/>
          </a:xfrm>
          <a:prstGeom prst="rect">
            <a:avLst/>
          </a:prstGeom>
          <a:noFill/>
        </p:spPr>
        <p:txBody>
          <a:bodyPr wrap="square" rtlCol="0">
            <a:spAutoFit/>
          </a:bodyPr>
          <a:lstStyle/>
          <a:p>
            <a:r>
              <a:rPr lang="en-US" sz="2400" b="1" dirty="0" smtClean="0"/>
              <a:t>BUT</a:t>
            </a:r>
            <a:r>
              <a:rPr lang="en-US" sz="2400" dirty="0" smtClean="0"/>
              <a:t> There </a:t>
            </a:r>
            <a:r>
              <a:rPr lang="en-US" sz="2400" dirty="0"/>
              <a:t>are complete life cycle phases associated with each of the input items </a:t>
            </a:r>
            <a:r>
              <a:rPr lang="en-US" sz="2400" dirty="0" smtClean="0"/>
              <a:t>for a coffee maker as </a:t>
            </a:r>
            <a:r>
              <a:rPr lang="en-US" sz="2400" dirty="0"/>
              <a:t>well</a:t>
            </a:r>
          </a:p>
        </p:txBody>
      </p:sp>
      <p:sp>
        <p:nvSpPr>
          <p:cNvPr id="100" name="TextBox 99"/>
          <p:cNvSpPr txBox="1"/>
          <p:nvPr/>
        </p:nvSpPr>
        <p:spPr>
          <a:xfrm>
            <a:off x="2740911" y="5633055"/>
            <a:ext cx="2003709" cy="830997"/>
          </a:xfrm>
          <a:prstGeom prst="rect">
            <a:avLst/>
          </a:prstGeom>
          <a:noFill/>
        </p:spPr>
        <p:txBody>
          <a:bodyPr wrap="square" rtlCol="0">
            <a:spAutoFit/>
          </a:bodyPr>
          <a:lstStyle/>
          <a:p>
            <a:r>
              <a:rPr lang="en-US" sz="2400" b="1" dirty="0" smtClean="0"/>
              <a:t>Coffee maker production</a:t>
            </a:r>
            <a:endParaRPr lang="en-US" sz="2400" dirty="0"/>
          </a:p>
        </p:txBody>
      </p:sp>
      <p:sp>
        <p:nvSpPr>
          <p:cNvPr id="101" name="TextBox 100"/>
          <p:cNvSpPr txBox="1"/>
          <p:nvPr/>
        </p:nvSpPr>
        <p:spPr>
          <a:xfrm>
            <a:off x="10198396" y="3006176"/>
            <a:ext cx="2003709" cy="461665"/>
          </a:xfrm>
          <a:prstGeom prst="rect">
            <a:avLst/>
          </a:prstGeom>
          <a:noFill/>
        </p:spPr>
        <p:txBody>
          <a:bodyPr wrap="square" rtlCol="0">
            <a:spAutoFit/>
          </a:bodyPr>
          <a:lstStyle/>
          <a:p>
            <a:r>
              <a:rPr lang="en-US" sz="2400" b="1" dirty="0" smtClean="0"/>
              <a:t>Electricity</a:t>
            </a:r>
            <a:endParaRPr lang="en-US" sz="2400" dirty="0"/>
          </a:p>
        </p:txBody>
      </p:sp>
      <p:sp>
        <p:nvSpPr>
          <p:cNvPr id="102" name="TextBox 101"/>
          <p:cNvSpPr txBox="1"/>
          <p:nvPr/>
        </p:nvSpPr>
        <p:spPr>
          <a:xfrm>
            <a:off x="10026285" y="4860971"/>
            <a:ext cx="2003709" cy="830997"/>
          </a:xfrm>
          <a:prstGeom prst="rect">
            <a:avLst/>
          </a:prstGeom>
          <a:noFill/>
        </p:spPr>
        <p:txBody>
          <a:bodyPr wrap="square" rtlCol="0">
            <a:spAutoFit/>
          </a:bodyPr>
          <a:lstStyle/>
          <a:p>
            <a:r>
              <a:rPr lang="en-US" sz="2400" b="1" dirty="0" smtClean="0"/>
              <a:t>Plastic</a:t>
            </a:r>
          </a:p>
          <a:p>
            <a:r>
              <a:rPr lang="en-US" sz="2400" b="1" dirty="0" smtClean="0"/>
              <a:t>production</a:t>
            </a:r>
            <a:endParaRPr lang="en-US" sz="2400" dirty="0"/>
          </a:p>
        </p:txBody>
      </p:sp>
    </p:spTree>
    <p:extLst>
      <p:ext uri="{BB962C8B-B14F-4D97-AF65-F5344CB8AC3E}">
        <p14:creationId xmlns:p14="http://schemas.microsoft.com/office/powerpoint/2010/main" val="37275208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Definitions of economic output headline</a:t>
            </a:r>
            <a:endParaRPr lang="en-US" dirty="0"/>
          </a:p>
        </p:txBody>
      </p:sp>
      <p:sp>
        <p:nvSpPr>
          <p:cNvPr id="5" name="Content Placeholder 4"/>
          <p:cNvSpPr>
            <a:spLocks noGrp="1"/>
          </p:cNvSpPr>
          <p:nvPr>
            <p:ph idx="1"/>
          </p:nvPr>
        </p:nvSpPr>
        <p:spPr>
          <a:xfrm>
            <a:off x="609600" y="2500087"/>
            <a:ext cx="10972800" cy="3103563"/>
          </a:xfrm>
        </p:spPr>
        <p:txBody>
          <a:bodyPr/>
          <a:lstStyle/>
          <a:p>
            <a:r>
              <a:rPr lang="en-US" dirty="0" smtClean="0"/>
              <a:t>Total economic- the complete economic supply chain of purchases (direct and indirect) needed to produce the level of output required (in this case $1million automobiles manufacturing)</a:t>
            </a:r>
          </a:p>
          <a:p>
            <a:r>
              <a:rPr lang="en-US" dirty="0" smtClean="0"/>
              <a:t>Total value added (VA) by sector- represents the difference between output and supply chain purchases. Value added includes interests, rents, royalties, dividends, profit payments, excise and sales tax</a:t>
            </a:r>
          </a:p>
          <a:p>
            <a:r>
              <a:rPr lang="en-US" dirty="0" smtClean="0"/>
              <a:t>Direct economic effects- purchases made by the industry being analyzed (in this case automobile manufacturing)</a:t>
            </a:r>
          </a:p>
          <a:p>
            <a:endParaRPr lang="en-US" dirty="0"/>
          </a:p>
        </p:txBody>
      </p:sp>
      <p:sp>
        <p:nvSpPr>
          <p:cNvPr id="3" name="Slide Number Placeholder 2"/>
          <p:cNvSpPr>
            <a:spLocks noGrp="1"/>
          </p:cNvSpPr>
          <p:nvPr>
            <p:ph type="sldNum" sz="quarter" idx="12"/>
          </p:nvPr>
        </p:nvSpPr>
        <p:spPr/>
        <p:txBody>
          <a:bodyPr/>
          <a:lstStyle/>
          <a:p>
            <a:fld id="{3AED8202-30AE-48A0-BA88-5E0016703AA5}" type="slidenum">
              <a:rPr lang="en-US" smtClean="0"/>
              <a:t>30</a:t>
            </a:fld>
            <a:endParaRPr lang="en-US"/>
          </a:p>
        </p:txBody>
      </p:sp>
    </p:spTree>
    <p:extLst>
      <p:ext uri="{BB962C8B-B14F-4D97-AF65-F5344CB8AC3E}">
        <p14:creationId xmlns:p14="http://schemas.microsoft.com/office/powerpoint/2010/main" val="20304869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Value Added Components</a:t>
            </a:r>
            <a:endParaRPr lang="en-US" dirty="0"/>
          </a:p>
        </p:txBody>
      </p:sp>
      <p:sp>
        <p:nvSpPr>
          <p:cNvPr id="3" name="Content Placeholder 2"/>
          <p:cNvSpPr>
            <a:spLocks noGrp="1"/>
          </p:cNvSpPr>
          <p:nvPr>
            <p:ph idx="1"/>
          </p:nvPr>
        </p:nvSpPr>
        <p:spPr/>
        <p:txBody>
          <a:bodyPr/>
          <a:lstStyle/>
          <a:p>
            <a:r>
              <a:rPr lang="en-US" dirty="0" smtClean="0"/>
              <a:t>Employee Compensation- the portion of value added in the form of employee compensation or labor costs</a:t>
            </a:r>
          </a:p>
          <a:p>
            <a:r>
              <a:rPr lang="en-US" dirty="0" smtClean="0"/>
              <a:t>Net tax- This represents taxes paid minus any subsidies received</a:t>
            </a:r>
          </a:p>
          <a:p>
            <a:r>
              <a:rPr lang="en-US" dirty="0" smtClean="0"/>
              <a:t>Profits- This represents value added in form of profits </a:t>
            </a:r>
            <a:endParaRPr lang="en-US" dirty="0"/>
          </a:p>
        </p:txBody>
      </p:sp>
      <p:sp>
        <p:nvSpPr>
          <p:cNvPr id="4" name="Slide Number Placeholder 3"/>
          <p:cNvSpPr>
            <a:spLocks noGrp="1"/>
          </p:cNvSpPr>
          <p:nvPr>
            <p:ph type="sldNum" sz="quarter" idx="12"/>
          </p:nvPr>
        </p:nvSpPr>
        <p:spPr/>
        <p:txBody>
          <a:bodyPr/>
          <a:lstStyle/>
          <a:p>
            <a:fld id="{3AED8202-30AE-48A0-BA88-5E0016703AA5}" type="slidenum">
              <a:rPr lang="en-US" smtClean="0"/>
              <a:t>31</a:t>
            </a:fld>
            <a:endParaRPr lang="en-US"/>
          </a:p>
        </p:txBody>
      </p:sp>
    </p:spTree>
    <p:extLst>
      <p:ext uri="{BB962C8B-B14F-4D97-AF65-F5344CB8AC3E}">
        <p14:creationId xmlns:p14="http://schemas.microsoft.com/office/powerpoint/2010/main" val="28450394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09600" y="496354"/>
            <a:ext cx="10802587" cy="714930"/>
          </a:xfrm>
        </p:spPr>
        <p:txBody>
          <a:bodyPr/>
          <a:lstStyle/>
          <a:p>
            <a:r>
              <a:rPr lang="en-US" sz="2400" dirty="0"/>
              <a:t>Total </a:t>
            </a:r>
            <a:r>
              <a:rPr lang="en-US" sz="2400" dirty="0" smtClean="0"/>
              <a:t>conventional air pollutants output of </a:t>
            </a:r>
            <a:r>
              <a:rPr lang="en-US" sz="2400" dirty="0"/>
              <a:t>$1 million automobile manufacturing</a:t>
            </a:r>
          </a:p>
        </p:txBody>
      </p:sp>
      <p:sp>
        <p:nvSpPr>
          <p:cNvPr id="4" name="Slide Number Placeholder 3"/>
          <p:cNvSpPr>
            <a:spLocks noGrp="1"/>
          </p:cNvSpPr>
          <p:nvPr>
            <p:ph type="sldNum" sz="quarter" idx="12"/>
          </p:nvPr>
        </p:nvSpPr>
        <p:spPr/>
        <p:txBody>
          <a:bodyPr/>
          <a:lstStyle/>
          <a:p>
            <a:fld id="{3AED8202-30AE-48A0-BA88-5E0016703AA5}" type="slidenum">
              <a:rPr lang="en-US" smtClean="0"/>
              <a:t>32</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038287182"/>
              </p:ext>
            </p:extLst>
          </p:nvPr>
        </p:nvGraphicFramePr>
        <p:xfrm>
          <a:off x="1125320" y="1218608"/>
          <a:ext cx="7393838" cy="5182372"/>
        </p:xfrm>
        <a:graphic>
          <a:graphicData uri="http://schemas.openxmlformats.org/drawingml/2006/table">
            <a:tbl>
              <a:tblPr>
                <a:tableStyleId>{69CF1AB2-1976-4502-BF36-3FF5EA218861}</a:tableStyleId>
              </a:tblPr>
              <a:tblGrid>
                <a:gridCol w="1192458"/>
                <a:gridCol w="732851"/>
                <a:gridCol w="962654"/>
                <a:gridCol w="962654"/>
                <a:gridCol w="962654"/>
                <a:gridCol w="962654"/>
                <a:gridCol w="962654"/>
                <a:gridCol w="655259"/>
              </a:tblGrid>
              <a:tr h="144124">
                <a:tc rowSpan="2">
                  <a:txBody>
                    <a:bodyPr/>
                    <a:lstStyle/>
                    <a:p>
                      <a:pPr algn="ctr" fontAlgn="b"/>
                      <a:r>
                        <a:rPr lang="en-US" sz="1100" b="1" u="none" strike="noStrike" dirty="0">
                          <a:effectLst/>
                        </a:rPr>
                        <a:t>Sector  </a:t>
                      </a:r>
                      <a:endParaRPr lang="en-US" sz="1100" b="1" i="0" u="none" strike="noStrike" dirty="0">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dirty="0">
                          <a:effectLst/>
                        </a:rPr>
                        <a:t>CO</a:t>
                      </a:r>
                      <a:endParaRPr lang="en-US" sz="1100" b="1" i="0" u="none" strike="noStrike" dirty="0">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a:effectLst/>
                        </a:rPr>
                        <a:t>NH3</a:t>
                      </a:r>
                      <a:endParaRPr lang="en-US" sz="1100" b="1" i="0" u="none" strike="noStrike">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a:effectLst/>
                        </a:rPr>
                        <a:t>NOx</a:t>
                      </a:r>
                      <a:endParaRPr lang="en-US" sz="1100" b="1" i="0" u="none" strike="noStrike">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a:effectLst/>
                        </a:rPr>
                        <a:t>PM10</a:t>
                      </a:r>
                      <a:endParaRPr lang="en-US" sz="1100" b="1" i="0" u="none" strike="noStrike">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a:effectLst/>
                        </a:rPr>
                        <a:t>PM2.5</a:t>
                      </a:r>
                      <a:endParaRPr lang="en-US" sz="1100" b="1" i="0" u="none" strike="noStrike">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a:effectLst/>
                        </a:rPr>
                        <a:t>SO2</a:t>
                      </a:r>
                      <a:endParaRPr lang="en-US" sz="1100" b="1" i="0" u="none" strike="noStrike">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dirty="0">
                          <a:effectLst/>
                        </a:rPr>
                        <a:t>VOC</a:t>
                      </a:r>
                      <a:endParaRPr lang="en-US" sz="1100" b="1" i="0" u="none" strike="noStrike" dirty="0">
                        <a:solidFill>
                          <a:srgbClr val="000000"/>
                        </a:solidFill>
                        <a:effectLst/>
                        <a:latin typeface="Calibri" panose="020F0502020204030204" pitchFamily="34" charset="0"/>
                      </a:endParaRPr>
                    </a:p>
                  </a:txBody>
                  <a:tcPr marL="3910" marR="3910" marT="3910" marB="0" anchor="b"/>
                </a:tc>
              </a:tr>
              <a:tr h="144124">
                <a:tc vMerge="1">
                  <a:txBody>
                    <a:bodyPr/>
                    <a:lstStyle/>
                    <a:p>
                      <a:endParaRPr lang="en-US"/>
                    </a:p>
                  </a:txBody>
                  <a:tcPr/>
                </a:tc>
                <a:tc>
                  <a:txBody>
                    <a:bodyPr/>
                    <a:lstStyle/>
                    <a:p>
                      <a:pPr algn="ctr" fontAlgn="b"/>
                      <a:r>
                        <a:rPr lang="en-US" sz="1100" b="1" u="none" strike="noStrike" dirty="0">
                          <a:effectLst/>
                        </a:rPr>
                        <a:t>t  </a:t>
                      </a:r>
                      <a:endParaRPr lang="en-US" sz="1100" b="1" i="0" u="none" strike="noStrike" dirty="0">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dirty="0">
                          <a:effectLst/>
                        </a:rPr>
                        <a:t>t  </a:t>
                      </a:r>
                      <a:endParaRPr lang="en-US" sz="1100" b="1" i="0" u="none" strike="noStrike" dirty="0">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dirty="0">
                          <a:effectLst/>
                        </a:rPr>
                        <a:t>t  </a:t>
                      </a:r>
                      <a:endParaRPr lang="en-US" sz="1100" b="1" i="0" u="none" strike="noStrike" dirty="0">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dirty="0">
                          <a:effectLst/>
                        </a:rPr>
                        <a:t>t  </a:t>
                      </a:r>
                      <a:endParaRPr lang="en-US" sz="1100" b="1" i="0" u="none" strike="noStrike" dirty="0">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dirty="0">
                          <a:effectLst/>
                        </a:rPr>
                        <a:t>t  </a:t>
                      </a:r>
                      <a:endParaRPr lang="en-US" sz="1100" b="1" i="0" u="none" strike="noStrike" dirty="0">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dirty="0">
                          <a:effectLst/>
                        </a:rPr>
                        <a:t>t  </a:t>
                      </a:r>
                      <a:endParaRPr lang="en-US" sz="1100" b="1" i="0" u="none" strike="noStrike" dirty="0">
                        <a:solidFill>
                          <a:srgbClr val="000000"/>
                        </a:solidFill>
                        <a:effectLst/>
                        <a:latin typeface="Calibri" panose="020F0502020204030204" pitchFamily="34" charset="0"/>
                      </a:endParaRPr>
                    </a:p>
                  </a:txBody>
                  <a:tcPr marL="3910" marR="3910" marT="3910" marB="0" anchor="b"/>
                </a:tc>
                <a:tc>
                  <a:txBody>
                    <a:bodyPr/>
                    <a:lstStyle/>
                    <a:p>
                      <a:pPr algn="ctr" fontAlgn="b"/>
                      <a:r>
                        <a:rPr lang="en-US" sz="1100" b="1" u="none" strike="noStrike" dirty="0">
                          <a:effectLst/>
                        </a:rPr>
                        <a:t>t  </a:t>
                      </a:r>
                      <a:endParaRPr lang="en-US" sz="1100" b="1" i="0" u="none" strike="noStrike" dirty="0">
                        <a:solidFill>
                          <a:srgbClr val="000000"/>
                        </a:solidFill>
                        <a:effectLst/>
                        <a:latin typeface="Calibri" panose="020F0502020204030204" pitchFamily="34" charset="0"/>
                      </a:endParaRPr>
                    </a:p>
                  </a:txBody>
                  <a:tcPr marL="3910" marR="3910" marT="3910" marB="0" anchor="b"/>
                </a:tc>
              </a:tr>
              <a:tr h="301385">
                <a:tc>
                  <a:txBody>
                    <a:bodyPr/>
                    <a:lstStyle/>
                    <a:p>
                      <a:pPr algn="ctr" fontAlgn="ctr"/>
                      <a:r>
                        <a:rPr lang="en-US" sz="1100" u="none" strike="noStrike">
                          <a:effectLst/>
                        </a:rPr>
                        <a:t>Total for all sectors</a:t>
                      </a:r>
                      <a:endParaRPr lang="en-US" sz="1100" b="0" i="1"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2.52</a:t>
                      </a:r>
                      <a:endParaRPr lang="en-US" sz="1100" b="0" i="1"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0.119</a:t>
                      </a:r>
                      <a:endParaRPr lang="en-US" sz="1100" b="0" i="1"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1.46</a:t>
                      </a:r>
                      <a:endParaRPr lang="en-US" sz="1100" b="0" i="1"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0.478</a:t>
                      </a:r>
                      <a:endParaRPr lang="en-US" sz="1100" b="0" i="1"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0.196</a:t>
                      </a:r>
                      <a:endParaRPr lang="en-US" sz="1100" b="0" i="1"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1.47</a:t>
                      </a:r>
                      <a:endParaRPr lang="en-US" sz="1100" b="0" i="1"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0.757</a:t>
                      </a:r>
                      <a:endParaRPr lang="en-US" sz="1100" b="0" i="1" u="none" strike="noStrike" dirty="0">
                        <a:solidFill>
                          <a:srgbClr val="000000"/>
                        </a:solidFill>
                        <a:effectLst/>
                        <a:latin typeface="Verdana" panose="020B0604030504040204" pitchFamily="34" charset="0"/>
                      </a:endParaRPr>
                    </a:p>
                  </a:txBody>
                  <a:tcPr marL="3910" marR="3910" marT="11729" marB="11729" anchor="ctr"/>
                </a:tc>
              </a:tr>
              <a:tr h="301385">
                <a:tc>
                  <a:txBody>
                    <a:bodyPr/>
                    <a:lstStyle/>
                    <a:p>
                      <a:pPr algn="ctr" fontAlgn="ctr"/>
                      <a:r>
                        <a:rPr lang="en-US" sz="1100" u="none" strike="noStrike">
                          <a:effectLst/>
                        </a:rPr>
                        <a:t>Iron and steel mills</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0.538</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0.002</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0.081</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0.022</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0.018</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0.06</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0.018</a:t>
                      </a:r>
                      <a:endParaRPr lang="en-US" sz="1100" b="0" i="0" u="none" strike="noStrike" dirty="0">
                        <a:solidFill>
                          <a:srgbClr val="000000"/>
                        </a:solidFill>
                        <a:effectLst/>
                        <a:latin typeface="Verdana" panose="020B0604030504040204" pitchFamily="34" charset="0"/>
                      </a:endParaRPr>
                    </a:p>
                  </a:txBody>
                  <a:tcPr marL="3910" marR="3910" marT="11729" marB="11729" anchor="ctr"/>
                </a:tc>
              </a:tr>
              <a:tr h="583063">
                <a:tc>
                  <a:txBody>
                    <a:bodyPr/>
                    <a:lstStyle/>
                    <a:p>
                      <a:pPr algn="ctr" fontAlgn="ctr"/>
                      <a:r>
                        <a:rPr lang="en-US" sz="1100" u="none" strike="noStrike">
                          <a:effectLst/>
                        </a:rPr>
                        <a:t>Alumina refining and primary aluminum production</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0.29</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0.013</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0.009</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0.006</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0.092</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0.004</a:t>
                      </a:r>
                      <a:endParaRPr lang="en-US" sz="1100" b="0" i="0" u="none" strike="noStrike" dirty="0">
                        <a:solidFill>
                          <a:srgbClr val="000000"/>
                        </a:solidFill>
                        <a:effectLst/>
                        <a:latin typeface="Verdana" panose="020B0604030504040204" pitchFamily="34" charset="0"/>
                      </a:endParaRPr>
                    </a:p>
                  </a:txBody>
                  <a:tcPr marL="3910" marR="3910" marT="11729" marB="11729" anchor="ctr"/>
                </a:tc>
              </a:tr>
              <a:tr h="301385">
                <a:tc>
                  <a:txBody>
                    <a:bodyPr/>
                    <a:lstStyle/>
                    <a:p>
                      <a:pPr algn="ctr" fontAlgn="ctr"/>
                      <a:r>
                        <a:rPr lang="en-US" sz="1100" u="none" strike="noStrike">
                          <a:effectLst/>
                        </a:rPr>
                        <a:t>Truck transportation</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0.2</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0.211</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0.06</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0.011</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0.004</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0.022</a:t>
                      </a:r>
                      <a:endParaRPr lang="en-US" sz="1100" b="0" i="0" u="none" strike="noStrike" dirty="0">
                        <a:solidFill>
                          <a:srgbClr val="000000"/>
                        </a:solidFill>
                        <a:effectLst/>
                        <a:latin typeface="Verdana" panose="020B0604030504040204" pitchFamily="34" charset="0"/>
                      </a:endParaRPr>
                    </a:p>
                  </a:txBody>
                  <a:tcPr marL="3910" marR="3910" marT="11729" marB="11729" anchor="ctr"/>
                </a:tc>
              </a:tr>
              <a:tr h="442224">
                <a:tc>
                  <a:txBody>
                    <a:bodyPr/>
                    <a:lstStyle/>
                    <a:p>
                      <a:pPr algn="ctr" fontAlgn="ctr"/>
                      <a:r>
                        <a:rPr lang="en-US" sz="1100" u="none" strike="noStrike">
                          <a:effectLst/>
                        </a:rPr>
                        <a:t>Motor vehicle parts manufacturing</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0.178</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0.001</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0.032</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0.007</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0.005</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0.017</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0.047</a:t>
                      </a:r>
                      <a:endParaRPr lang="en-US" sz="1100" b="0" i="0" u="none" strike="noStrike" dirty="0">
                        <a:solidFill>
                          <a:srgbClr val="000000"/>
                        </a:solidFill>
                        <a:effectLst/>
                        <a:latin typeface="Verdana" panose="020B0604030504040204" pitchFamily="34" charset="0"/>
                      </a:endParaRPr>
                    </a:p>
                  </a:txBody>
                  <a:tcPr marL="3910" marR="3910" marT="11729" marB="11729" anchor="ctr"/>
                </a:tc>
              </a:tr>
              <a:tr h="301385">
                <a:tc>
                  <a:txBody>
                    <a:bodyPr/>
                    <a:lstStyle/>
                    <a:p>
                      <a:pPr algn="ctr" fontAlgn="ctr"/>
                      <a:r>
                        <a:rPr lang="en-US" sz="1100" u="none" strike="noStrike">
                          <a:effectLst/>
                        </a:rPr>
                        <a:t>Carbon black manufacturing</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0.124</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0.01</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0.002</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0.001</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0.066</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0.003</a:t>
                      </a:r>
                      <a:endParaRPr lang="en-US" sz="1100" b="0" i="0" u="none" strike="noStrike" dirty="0">
                        <a:solidFill>
                          <a:srgbClr val="000000"/>
                        </a:solidFill>
                        <a:effectLst/>
                        <a:latin typeface="Verdana" panose="020B0604030504040204" pitchFamily="34" charset="0"/>
                      </a:endParaRPr>
                    </a:p>
                  </a:txBody>
                  <a:tcPr marL="3910" marR="3910" marT="11729" marB="11729" anchor="ctr"/>
                </a:tc>
              </a:tr>
              <a:tr h="301385">
                <a:tc>
                  <a:txBody>
                    <a:bodyPr/>
                    <a:lstStyle/>
                    <a:p>
                      <a:pPr algn="ctr" fontAlgn="ctr"/>
                      <a:r>
                        <a:rPr lang="en-US" sz="1100" u="none" strike="noStrike">
                          <a:effectLst/>
                        </a:rPr>
                        <a:t>Natural gas distribution</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0.083</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0.004</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0.001</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0.004</a:t>
                      </a:r>
                      <a:endParaRPr lang="en-US" sz="1100" b="0" i="0" u="none" strike="noStrike">
                        <a:solidFill>
                          <a:srgbClr val="000000"/>
                        </a:solidFill>
                        <a:effectLst/>
                        <a:latin typeface="Verdana" panose="020B0604030504040204" pitchFamily="34" charset="0"/>
                      </a:endParaRPr>
                    </a:p>
                  </a:txBody>
                  <a:tcPr marL="3910" marR="3910" marT="11729" marB="11729" anchor="ctr"/>
                </a:tc>
              </a:tr>
              <a:tr h="723902">
                <a:tc>
                  <a:txBody>
                    <a:bodyPr/>
                    <a:lstStyle/>
                    <a:p>
                      <a:pPr algn="ctr" fontAlgn="ctr"/>
                      <a:r>
                        <a:rPr lang="en-US" sz="1100" u="none" strike="noStrike">
                          <a:effectLst/>
                        </a:rPr>
                        <a:t>Iron, steel pipe and tube manufacturing from purchased steel</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0.077</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0.011</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0.004</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0.003</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0.009</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0.005</a:t>
                      </a:r>
                      <a:endParaRPr lang="en-US" sz="1100" b="0" i="0" u="none" strike="noStrike">
                        <a:solidFill>
                          <a:srgbClr val="000000"/>
                        </a:solidFill>
                        <a:effectLst/>
                        <a:latin typeface="Verdana" panose="020B0604030504040204" pitchFamily="34" charset="0"/>
                      </a:endParaRPr>
                    </a:p>
                  </a:txBody>
                  <a:tcPr marL="3910" marR="3910" marT="11729" marB="11729" anchor="ctr"/>
                </a:tc>
              </a:tr>
              <a:tr h="723902">
                <a:tc>
                  <a:txBody>
                    <a:bodyPr/>
                    <a:lstStyle/>
                    <a:p>
                      <a:pPr algn="ctr" fontAlgn="ctr"/>
                      <a:r>
                        <a:rPr lang="en-US" sz="1100" u="none" strike="noStrike">
                          <a:effectLst/>
                        </a:rPr>
                        <a:t>Commercial and industrial machinery and equipment rental and leasing</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0.067</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0.001</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0.005</a:t>
                      </a:r>
                      <a:endParaRPr lang="en-US" sz="1100" b="0" i="0" u="none" strike="noStrike">
                        <a:solidFill>
                          <a:srgbClr val="000000"/>
                        </a:solidFill>
                        <a:effectLst/>
                        <a:latin typeface="Verdana" panose="020B0604030504040204" pitchFamily="34" charset="0"/>
                      </a:endParaRPr>
                    </a:p>
                  </a:txBody>
                  <a:tcPr marL="3910" marR="3910" marT="11729" marB="11729" anchor="ctr"/>
                </a:tc>
              </a:tr>
              <a:tr h="218172">
                <a:tc>
                  <a:txBody>
                    <a:bodyPr/>
                    <a:lstStyle/>
                    <a:p>
                      <a:pPr algn="ctr" fontAlgn="ctr"/>
                      <a:r>
                        <a:rPr lang="en-US" sz="1100" u="none" strike="noStrike">
                          <a:effectLst/>
                        </a:rPr>
                        <a:t>Wholesale trade</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0.062</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0.061</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0.017</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0.003</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0.004</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a:effectLst/>
                        </a:rPr>
                        <a:t>0.033</a:t>
                      </a:r>
                      <a:endParaRPr lang="en-US" sz="1100" b="0" i="0" u="none" strike="noStrike">
                        <a:solidFill>
                          <a:srgbClr val="000000"/>
                        </a:solidFill>
                        <a:effectLst/>
                        <a:latin typeface="Verdana" panose="020B0604030504040204" pitchFamily="34" charset="0"/>
                      </a:endParaRPr>
                    </a:p>
                  </a:txBody>
                  <a:tcPr marL="3910" marR="3910" marT="11729" marB="11729" anchor="ctr"/>
                </a:tc>
              </a:tr>
              <a:tr h="442224">
                <a:tc>
                  <a:txBody>
                    <a:bodyPr/>
                    <a:lstStyle/>
                    <a:p>
                      <a:pPr algn="ctr" fontAlgn="ctr"/>
                      <a:r>
                        <a:rPr lang="en-US" sz="1100" u="none" strike="noStrike">
                          <a:effectLst/>
                        </a:rPr>
                        <a:t>Household goods repair and maintenance</a:t>
                      </a:r>
                      <a:endParaRPr lang="en-US" sz="1100" b="0" i="0" u="none" strike="noStrike">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0.053</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a:t>
                      </a:r>
                      <a:endParaRPr lang="en-US" sz="1100" b="0" i="0" u="none" strike="noStrike" dirty="0">
                        <a:solidFill>
                          <a:srgbClr val="000000"/>
                        </a:solidFill>
                        <a:effectLst/>
                        <a:latin typeface="Verdana" panose="020B0604030504040204" pitchFamily="34" charset="0"/>
                      </a:endParaRPr>
                    </a:p>
                  </a:txBody>
                  <a:tcPr marL="3910" marR="3910" marT="11729" marB="11729" anchor="ctr"/>
                </a:tc>
                <a:tc>
                  <a:txBody>
                    <a:bodyPr/>
                    <a:lstStyle/>
                    <a:p>
                      <a:pPr algn="ctr" fontAlgn="ctr"/>
                      <a:r>
                        <a:rPr lang="en-US" sz="1100" u="none" strike="noStrike" dirty="0">
                          <a:effectLst/>
                        </a:rPr>
                        <a:t>0.004</a:t>
                      </a:r>
                      <a:endParaRPr lang="en-US" sz="1100" b="0" i="0" u="none" strike="noStrike" dirty="0">
                        <a:solidFill>
                          <a:srgbClr val="000000"/>
                        </a:solidFill>
                        <a:effectLst/>
                        <a:latin typeface="Verdana" panose="020B0604030504040204" pitchFamily="34" charset="0"/>
                      </a:endParaRPr>
                    </a:p>
                  </a:txBody>
                  <a:tcPr marL="3910" marR="3910" marT="11729" marB="11729" anchor="ctr"/>
                </a:tc>
              </a:tr>
            </a:tbl>
          </a:graphicData>
        </a:graphic>
      </p:graphicFrame>
      <p:sp>
        <p:nvSpPr>
          <p:cNvPr id="7" name="TextBox 6"/>
          <p:cNvSpPr txBox="1"/>
          <p:nvPr/>
        </p:nvSpPr>
        <p:spPr>
          <a:xfrm>
            <a:off x="8884920" y="1539240"/>
            <a:ext cx="2895600" cy="1200329"/>
          </a:xfrm>
          <a:prstGeom prst="rect">
            <a:avLst/>
          </a:prstGeom>
          <a:noFill/>
        </p:spPr>
        <p:txBody>
          <a:bodyPr wrap="square" rtlCol="0">
            <a:spAutoFit/>
          </a:bodyPr>
          <a:lstStyle/>
          <a:p>
            <a:r>
              <a:rPr lang="en-US" dirty="0" smtClean="0"/>
              <a:t>Headline represent emissions of CO, NH3, NOx, PM10, PM2.5, SO2, VOC from each sector</a:t>
            </a:r>
            <a:endParaRPr lang="en-US" dirty="0"/>
          </a:p>
        </p:txBody>
      </p:sp>
      <p:sp>
        <p:nvSpPr>
          <p:cNvPr id="8" name="TextBox 7"/>
          <p:cNvSpPr txBox="1"/>
          <p:nvPr/>
        </p:nvSpPr>
        <p:spPr>
          <a:xfrm>
            <a:off x="10160000" y="5343896"/>
            <a:ext cx="1270660" cy="646331"/>
          </a:xfrm>
          <a:prstGeom prst="rect">
            <a:avLst/>
          </a:prstGeom>
          <a:noFill/>
        </p:spPr>
        <p:txBody>
          <a:bodyPr wrap="square" rtlCol="0">
            <a:spAutoFit/>
          </a:bodyPr>
          <a:lstStyle/>
          <a:p>
            <a:r>
              <a:rPr lang="en-US" sz="1200" dirty="0" smtClean="0"/>
              <a:t>Top 10 sectors only presented here</a:t>
            </a:r>
            <a:endParaRPr lang="en-US" sz="1200" dirty="0"/>
          </a:p>
        </p:txBody>
      </p:sp>
      <p:sp>
        <p:nvSpPr>
          <p:cNvPr id="2" name="Right Arrow 1"/>
          <p:cNvSpPr/>
          <p:nvPr/>
        </p:nvSpPr>
        <p:spPr>
          <a:xfrm>
            <a:off x="700644" y="1923803"/>
            <a:ext cx="391886" cy="201880"/>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18753" y="1152045"/>
            <a:ext cx="973777" cy="830997"/>
          </a:xfrm>
          <a:prstGeom prst="rect">
            <a:avLst/>
          </a:prstGeom>
          <a:noFill/>
        </p:spPr>
        <p:txBody>
          <a:bodyPr wrap="square" rtlCol="0">
            <a:spAutoFit/>
          </a:bodyPr>
          <a:lstStyle/>
          <a:p>
            <a:r>
              <a:rPr lang="en-US" sz="1200" dirty="0" smtClean="0"/>
              <a:t>A lot of iron and steel required for automobiles</a:t>
            </a:r>
            <a:endParaRPr lang="en-US" sz="1200" dirty="0"/>
          </a:p>
        </p:txBody>
      </p:sp>
      <p:sp>
        <p:nvSpPr>
          <p:cNvPr id="9" name="TextBox 8"/>
          <p:cNvSpPr txBox="1"/>
          <p:nvPr/>
        </p:nvSpPr>
        <p:spPr>
          <a:xfrm>
            <a:off x="118753" y="3184612"/>
            <a:ext cx="855024" cy="2123658"/>
          </a:xfrm>
          <a:prstGeom prst="rect">
            <a:avLst/>
          </a:prstGeom>
          <a:noFill/>
        </p:spPr>
        <p:txBody>
          <a:bodyPr wrap="square" rtlCol="0">
            <a:spAutoFit/>
          </a:bodyPr>
          <a:lstStyle/>
          <a:p>
            <a:r>
              <a:rPr lang="en-US" sz="1200" dirty="0" smtClean="0"/>
              <a:t>Some sectors which would have not shown up in traditional process based LCA results</a:t>
            </a:r>
            <a:endParaRPr lang="en-US" sz="1200" dirty="0"/>
          </a:p>
        </p:txBody>
      </p:sp>
      <p:sp>
        <p:nvSpPr>
          <p:cNvPr id="11" name="Bent-Up Arrow 10"/>
          <p:cNvSpPr/>
          <p:nvPr/>
        </p:nvSpPr>
        <p:spPr>
          <a:xfrm rot="5400000">
            <a:off x="279070" y="5421085"/>
            <a:ext cx="724395" cy="902525"/>
          </a:xfrm>
          <a:prstGeom prst="ben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81835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580074"/>
            <a:ext cx="10972800" cy="1068387"/>
          </a:xfrm>
        </p:spPr>
        <p:txBody>
          <a:bodyPr/>
          <a:lstStyle/>
          <a:p>
            <a:r>
              <a:rPr lang="en-US" dirty="0"/>
              <a:t>Total </a:t>
            </a:r>
            <a:r>
              <a:rPr lang="en-US" dirty="0" smtClean="0"/>
              <a:t>GHG output </a:t>
            </a:r>
            <a:r>
              <a:rPr lang="en-US" dirty="0"/>
              <a:t>of $1 million automobile manufacturing</a:t>
            </a:r>
          </a:p>
        </p:txBody>
      </p:sp>
      <p:sp>
        <p:nvSpPr>
          <p:cNvPr id="3" name="Slide Number Placeholder 2"/>
          <p:cNvSpPr>
            <a:spLocks noGrp="1"/>
          </p:cNvSpPr>
          <p:nvPr>
            <p:ph type="sldNum" sz="quarter" idx="12"/>
          </p:nvPr>
        </p:nvSpPr>
        <p:spPr/>
        <p:txBody>
          <a:bodyPr/>
          <a:lstStyle/>
          <a:p>
            <a:fld id="{3AED8202-30AE-48A0-BA88-5E0016703AA5}" type="slidenum">
              <a:rPr lang="en-US" smtClean="0"/>
              <a:t>33</a:t>
            </a:fld>
            <a:endParaRPr lang="en-US"/>
          </a:p>
        </p:txBody>
      </p:sp>
      <p:graphicFrame>
        <p:nvGraphicFramePr>
          <p:cNvPr id="4" name="Table 3"/>
          <p:cNvGraphicFramePr>
            <a:graphicFrameLocks noGrp="1"/>
          </p:cNvGraphicFramePr>
          <p:nvPr>
            <p:extLst>
              <p:ext uri="{D42A27DB-BD31-4B8C-83A1-F6EECF244321}">
                <p14:modId xmlns:p14="http://schemas.microsoft.com/office/powerpoint/2010/main" val="222577359"/>
              </p:ext>
            </p:extLst>
          </p:nvPr>
        </p:nvGraphicFramePr>
        <p:xfrm>
          <a:off x="1236758" y="1648461"/>
          <a:ext cx="8135842" cy="4853292"/>
        </p:xfrm>
        <a:graphic>
          <a:graphicData uri="http://schemas.openxmlformats.org/drawingml/2006/table">
            <a:tbl>
              <a:tblPr>
                <a:tableStyleId>{69CF1AB2-1976-4502-BF36-3FF5EA218861}</a:tableStyleId>
              </a:tblPr>
              <a:tblGrid>
                <a:gridCol w="1328302"/>
                <a:gridCol w="1134590"/>
                <a:gridCol w="1134590"/>
                <a:gridCol w="1134590"/>
                <a:gridCol w="1121194"/>
                <a:gridCol w="1147986"/>
                <a:gridCol w="1134590"/>
              </a:tblGrid>
              <a:tr h="149111">
                <a:tc rowSpan="2">
                  <a:txBody>
                    <a:bodyPr/>
                    <a:lstStyle/>
                    <a:p>
                      <a:pPr algn="ctr" fontAlgn="b"/>
                      <a:r>
                        <a:rPr lang="en-US" sz="1200" b="1" u="none" strike="noStrike" dirty="0">
                          <a:effectLst/>
                        </a:rPr>
                        <a:t>Sector  </a:t>
                      </a:r>
                      <a:endParaRPr lang="en-US" sz="1200" b="1" i="0" u="none" strike="noStrike" dirty="0">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a:effectLst/>
                        </a:rPr>
                        <a:t>Total</a:t>
                      </a:r>
                      <a:endParaRPr lang="en-US" sz="1200" b="1" i="0" u="none" strike="noStrike">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a:effectLst/>
                        </a:rPr>
                        <a:t>CO2 Fossil</a:t>
                      </a:r>
                      <a:endParaRPr lang="en-US" sz="1200" b="1" i="0" u="none" strike="noStrike">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a:effectLst/>
                        </a:rPr>
                        <a:t>CO2 Process</a:t>
                      </a:r>
                      <a:endParaRPr lang="en-US" sz="1200" b="1" i="0" u="none" strike="noStrike">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a:effectLst/>
                        </a:rPr>
                        <a:t>CH4</a:t>
                      </a:r>
                      <a:endParaRPr lang="en-US" sz="1200" b="1" i="0" u="none" strike="noStrike">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a:effectLst/>
                        </a:rPr>
                        <a:t>N2O</a:t>
                      </a:r>
                      <a:endParaRPr lang="en-US" sz="1200" b="1" i="0" u="none" strike="noStrike">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a:effectLst/>
                        </a:rPr>
                        <a:t>HFC/PFCs</a:t>
                      </a:r>
                      <a:endParaRPr lang="en-US" sz="1200" b="1" i="0" u="none" strike="noStrike">
                        <a:solidFill>
                          <a:srgbClr val="000000"/>
                        </a:solidFill>
                        <a:effectLst/>
                        <a:latin typeface="Calibri" panose="020F0502020204030204" pitchFamily="34" charset="0"/>
                      </a:endParaRPr>
                    </a:p>
                  </a:txBody>
                  <a:tcPr marL="3487" marR="3487" marT="3487" marB="0" anchor="b"/>
                </a:tc>
              </a:tr>
              <a:tr h="149111">
                <a:tc vMerge="1">
                  <a:txBody>
                    <a:bodyPr/>
                    <a:lstStyle/>
                    <a:p>
                      <a:endParaRPr lang="en-US"/>
                    </a:p>
                  </a:txBody>
                  <a:tcPr/>
                </a:tc>
                <a:tc>
                  <a:txBody>
                    <a:bodyPr/>
                    <a:lstStyle/>
                    <a:p>
                      <a:pPr algn="ctr" fontAlgn="b"/>
                      <a:r>
                        <a:rPr lang="en-US" sz="1200" b="1" u="none" strike="noStrike" dirty="0">
                          <a:effectLst/>
                        </a:rPr>
                        <a:t>t CO2e  </a:t>
                      </a:r>
                      <a:endParaRPr lang="en-US" sz="1200" b="1" i="0" u="none" strike="noStrike" dirty="0">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dirty="0">
                          <a:effectLst/>
                        </a:rPr>
                        <a:t>t CO2e  </a:t>
                      </a:r>
                      <a:endParaRPr lang="en-US" sz="1200" b="1" i="0" u="none" strike="noStrike" dirty="0">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dirty="0">
                          <a:effectLst/>
                        </a:rPr>
                        <a:t>t CO2e  </a:t>
                      </a:r>
                      <a:endParaRPr lang="en-US" sz="1200" b="1" i="0" u="none" strike="noStrike" dirty="0">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dirty="0">
                          <a:effectLst/>
                        </a:rPr>
                        <a:t>t CO2e  </a:t>
                      </a:r>
                      <a:endParaRPr lang="en-US" sz="1200" b="1" i="0" u="none" strike="noStrike" dirty="0">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dirty="0">
                          <a:effectLst/>
                        </a:rPr>
                        <a:t>t CO2e  </a:t>
                      </a:r>
                      <a:endParaRPr lang="en-US" sz="1200" b="1" i="0" u="none" strike="noStrike" dirty="0">
                        <a:solidFill>
                          <a:srgbClr val="000000"/>
                        </a:solidFill>
                        <a:effectLst/>
                        <a:latin typeface="Calibri" panose="020F0502020204030204" pitchFamily="34" charset="0"/>
                      </a:endParaRPr>
                    </a:p>
                  </a:txBody>
                  <a:tcPr marL="3487" marR="3487" marT="3487" marB="0" anchor="b"/>
                </a:tc>
                <a:tc>
                  <a:txBody>
                    <a:bodyPr/>
                    <a:lstStyle/>
                    <a:p>
                      <a:pPr algn="ctr" fontAlgn="b"/>
                      <a:r>
                        <a:rPr lang="en-US" sz="1200" b="1" u="none" strike="noStrike" dirty="0">
                          <a:effectLst/>
                        </a:rPr>
                        <a:t>t CO2e  </a:t>
                      </a:r>
                      <a:endParaRPr lang="en-US" sz="1200" b="1" i="0" u="none" strike="noStrike" dirty="0">
                        <a:solidFill>
                          <a:srgbClr val="000000"/>
                        </a:solidFill>
                        <a:effectLst/>
                        <a:latin typeface="Calibri" panose="020F0502020204030204" pitchFamily="34" charset="0"/>
                      </a:endParaRPr>
                    </a:p>
                  </a:txBody>
                  <a:tcPr marL="3487" marR="3487" marT="3487" marB="0" anchor="b"/>
                </a:tc>
              </a:tr>
              <a:tr h="309381">
                <a:tc>
                  <a:txBody>
                    <a:bodyPr/>
                    <a:lstStyle/>
                    <a:p>
                      <a:pPr algn="ctr" fontAlgn="ctr"/>
                      <a:r>
                        <a:rPr lang="en-US" sz="1200" u="none" strike="noStrike">
                          <a:effectLst/>
                        </a:rPr>
                        <a:t>Total for all sectors</a:t>
                      </a:r>
                      <a:endParaRPr lang="en-US" sz="1200" b="0" i="1"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563</a:t>
                      </a:r>
                      <a:endParaRPr lang="en-US" sz="1200" b="0" i="1"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412</a:t>
                      </a:r>
                      <a:endParaRPr lang="en-US" sz="1200" b="0" i="1"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81.4</a:t>
                      </a:r>
                      <a:endParaRPr lang="en-US" sz="1200" b="0" i="1"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41.9</a:t>
                      </a:r>
                      <a:endParaRPr lang="en-US" sz="1200" b="0" i="1"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13</a:t>
                      </a:r>
                      <a:endParaRPr lang="en-US" sz="1200" b="0" i="1"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14.5</a:t>
                      </a:r>
                      <a:endParaRPr lang="en-US" sz="1200" b="0" i="1" u="none" strike="noStrike">
                        <a:solidFill>
                          <a:srgbClr val="000000"/>
                        </a:solidFill>
                        <a:effectLst/>
                        <a:latin typeface="Verdana" panose="020B0604030504040204" pitchFamily="34" charset="0"/>
                      </a:endParaRPr>
                    </a:p>
                  </a:txBody>
                  <a:tcPr marL="3487" marR="3487" marT="10461" marB="10461" anchor="ctr"/>
                </a:tc>
              </a:tr>
              <a:tr h="455702">
                <a:tc>
                  <a:txBody>
                    <a:bodyPr/>
                    <a:lstStyle/>
                    <a:p>
                      <a:pPr algn="ctr" fontAlgn="ctr"/>
                      <a:r>
                        <a:rPr lang="en-US" sz="1200" u="none" strike="noStrike">
                          <a:effectLst/>
                        </a:rPr>
                        <a:t>Power generation and supply</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180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177</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dirty="0">
                          <a:effectLst/>
                        </a:rPr>
                        <a:t>0.488</a:t>
                      </a:r>
                      <a:endParaRPr lang="en-US" sz="1200" b="0" i="0" u="none" strike="noStrike" dirty="0">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1.1</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1.14</a:t>
                      </a:r>
                      <a:endParaRPr lang="en-US" sz="1200" b="0" i="0" u="none" strike="noStrike">
                        <a:solidFill>
                          <a:srgbClr val="000000"/>
                        </a:solidFill>
                        <a:effectLst/>
                        <a:latin typeface="Verdana" panose="020B0604030504040204" pitchFamily="34" charset="0"/>
                      </a:endParaRPr>
                    </a:p>
                  </a:txBody>
                  <a:tcPr marL="3487" marR="3487" marT="10461" marB="10461" anchor="ctr"/>
                </a:tc>
              </a:tr>
              <a:tr h="309381">
                <a:tc>
                  <a:txBody>
                    <a:bodyPr/>
                    <a:lstStyle/>
                    <a:p>
                      <a:pPr algn="ctr" fontAlgn="ctr"/>
                      <a:r>
                        <a:rPr lang="en-US" sz="1200" u="none" strike="noStrike">
                          <a:effectLst/>
                        </a:rPr>
                        <a:t>Iron and steel mills</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108</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40.7</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66.5</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0.657</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r>
              <a:tr h="309381">
                <a:tc>
                  <a:txBody>
                    <a:bodyPr/>
                    <a:lstStyle/>
                    <a:p>
                      <a:pPr algn="ctr" fontAlgn="ctr"/>
                      <a:r>
                        <a:rPr lang="en-US" sz="1200" u="none" strike="noStrike">
                          <a:effectLst/>
                        </a:rPr>
                        <a:t>Truck transportation</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24.1</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24.1</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r>
              <a:tr h="309381">
                <a:tc>
                  <a:txBody>
                    <a:bodyPr/>
                    <a:lstStyle/>
                    <a:p>
                      <a:pPr algn="ctr" fontAlgn="ctr"/>
                      <a:r>
                        <a:rPr lang="en-US" sz="1200" u="none" strike="noStrike">
                          <a:effectLst/>
                        </a:rPr>
                        <a:t>Oil and gas extraction</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20.4</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5.75</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3.74</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10.9</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r>
              <a:tr h="309381">
                <a:tc>
                  <a:txBody>
                    <a:bodyPr/>
                    <a:lstStyle/>
                    <a:p>
                      <a:pPr algn="ctr" fontAlgn="ctr"/>
                      <a:r>
                        <a:rPr lang="en-US" sz="1200" u="none" strike="noStrike" dirty="0">
                          <a:effectLst/>
                        </a:rPr>
                        <a:t>Cattle ranching and farming</a:t>
                      </a:r>
                      <a:endParaRPr lang="en-US" sz="1200" b="0" i="0" u="none" strike="noStrike" dirty="0">
                        <a:solidFill>
                          <a:srgbClr val="000000"/>
                        </a:solidFill>
                        <a:effectLst/>
                        <a:latin typeface="Verdana" panose="020B0604030504040204" pitchFamily="34" charset="0"/>
                      </a:endParaRPr>
                    </a:p>
                  </a:txBody>
                  <a:tcPr marL="3487" marR="3487" marT="10461" marB="10461" anchor="ctr">
                    <a:solidFill>
                      <a:srgbClr val="FFFF00"/>
                    </a:solidFill>
                  </a:tcPr>
                </a:tc>
                <a:tc>
                  <a:txBody>
                    <a:bodyPr/>
                    <a:lstStyle/>
                    <a:p>
                      <a:pPr algn="ctr" fontAlgn="ctr"/>
                      <a:r>
                        <a:rPr lang="en-US" sz="1200" u="none" strike="noStrike" dirty="0">
                          <a:effectLst/>
                        </a:rPr>
                        <a:t>12.4</a:t>
                      </a:r>
                      <a:endParaRPr lang="en-US" sz="1200" b="0" i="0" u="none" strike="noStrike" dirty="0">
                        <a:solidFill>
                          <a:srgbClr val="000000"/>
                        </a:solidFill>
                        <a:effectLst/>
                        <a:latin typeface="Verdana" panose="020B0604030504040204" pitchFamily="34" charset="0"/>
                      </a:endParaRPr>
                    </a:p>
                  </a:txBody>
                  <a:tcPr marL="3487" marR="3487" marT="10461" marB="10461" anchor="ctr">
                    <a:solidFill>
                      <a:srgbClr val="FFFF00"/>
                    </a:solidFill>
                  </a:tcPr>
                </a:tc>
                <a:tc>
                  <a:txBody>
                    <a:bodyPr/>
                    <a:lstStyle/>
                    <a:p>
                      <a:pPr algn="ctr" fontAlgn="ctr"/>
                      <a:r>
                        <a:rPr lang="en-US" sz="1200" u="none" strike="noStrike" dirty="0">
                          <a:effectLst/>
                        </a:rPr>
                        <a:t>0.815</a:t>
                      </a:r>
                      <a:endParaRPr lang="en-US" sz="1200" b="0" i="0" u="none" strike="noStrike" dirty="0">
                        <a:solidFill>
                          <a:srgbClr val="000000"/>
                        </a:solidFill>
                        <a:effectLst/>
                        <a:latin typeface="Verdana" panose="020B0604030504040204" pitchFamily="34" charset="0"/>
                      </a:endParaRPr>
                    </a:p>
                  </a:txBody>
                  <a:tcPr marL="3487" marR="3487" marT="10461" marB="10461" anchor="ctr">
                    <a:solidFill>
                      <a:srgbClr val="FFFF00"/>
                    </a:solidFill>
                  </a:tcPr>
                </a:tc>
                <a:tc>
                  <a:txBody>
                    <a:bodyPr/>
                    <a:lstStyle/>
                    <a:p>
                      <a:pPr algn="ctr" fontAlgn="ctr"/>
                      <a:r>
                        <a:rPr lang="en-US" sz="1200" u="none" strike="noStrike" dirty="0">
                          <a:effectLst/>
                        </a:rPr>
                        <a:t>0</a:t>
                      </a:r>
                      <a:endParaRPr lang="en-US" sz="1200" b="0" i="0" u="none" strike="noStrike" dirty="0">
                        <a:solidFill>
                          <a:srgbClr val="000000"/>
                        </a:solidFill>
                        <a:effectLst/>
                        <a:latin typeface="Verdana" panose="020B0604030504040204" pitchFamily="34" charset="0"/>
                      </a:endParaRPr>
                    </a:p>
                  </a:txBody>
                  <a:tcPr marL="3487" marR="3487" marT="10461" marB="10461" anchor="ctr">
                    <a:solidFill>
                      <a:srgbClr val="FFFF00"/>
                    </a:solidFill>
                  </a:tcPr>
                </a:tc>
                <a:tc>
                  <a:txBody>
                    <a:bodyPr/>
                    <a:lstStyle/>
                    <a:p>
                      <a:pPr algn="ctr" fontAlgn="ctr"/>
                      <a:r>
                        <a:rPr lang="en-US" sz="1200" u="none" strike="noStrike">
                          <a:effectLst/>
                        </a:rPr>
                        <a:t>7.07</a:t>
                      </a:r>
                      <a:endParaRPr lang="en-US" sz="1200" b="0" i="0" u="none" strike="noStrike">
                        <a:solidFill>
                          <a:srgbClr val="000000"/>
                        </a:solidFill>
                        <a:effectLst/>
                        <a:latin typeface="Verdana" panose="020B0604030504040204" pitchFamily="34" charset="0"/>
                      </a:endParaRPr>
                    </a:p>
                  </a:txBody>
                  <a:tcPr marL="3487" marR="3487" marT="10461" marB="10461" anchor="ctr">
                    <a:solidFill>
                      <a:srgbClr val="FFFF00"/>
                    </a:solidFill>
                  </a:tcPr>
                </a:tc>
                <a:tc>
                  <a:txBody>
                    <a:bodyPr/>
                    <a:lstStyle/>
                    <a:p>
                      <a:pPr algn="ctr" fontAlgn="ctr"/>
                      <a:r>
                        <a:rPr lang="en-US" sz="1200" u="none" strike="noStrike">
                          <a:effectLst/>
                        </a:rPr>
                        <a:t>4.55</a:t>
                      </a:r>
                      <a:endParaRPr lang="en-US" sz="1200" b="0" i="0" u="none" strike="noStrike">
                        <a:solidFill>
                          <a:srgbClr val="000000"/>
                        </a:solidFill>
                        <a:effectLst/>
                        <a:latin typeface="Verdana" panose="020B0604030504040204" pitchFamily="34" charset="0"/>
                      </a:endParaRPr>
                    </a:p>
                  </a:txBody>
                  <a:tcPr marL="3487" marR="3487" marT="10461" marB="10461" anchor="ctr">
                    <a:solidFill>
                      <a:srgbClr val="FFFF00"/>
                    </a:solidFill>
                  </a:tcPr>
                </a:tc>
                <a:tc>
                  <a:txBody>
                    <a:bodyPr/>
                    <a:lstStyle/>
                    <a:p>
                      <a:pPr algn="ctr" fontAlgn="ctr"/>
                      <a:r>
                        <a:rPr lang="en-US" sz="1200" u="none" strike="noStrike" dirty="0">
                          <a:effectLst/>
                        </a:rPr>
                        <a:t>0</a:t>
                      </a:r>
                      <a:endParaRPr lang="en-US" sz="1200" b="0" i="0" u="none" strike="noStrike" dirty="0">
                        <a:solidFill>
                          <a:srgbClr val="000000"/>
                        </a:solidFill>
                        <a:effectLst/>
                        <a:latin typeface="Verdana" panose="020B0604030504040204" pitchFamily="34" charset="0"/>
                      </a:endParaRPr>
                    </a:p>
                  </a:txBody>
                  <a:tcPr marL="3487" marR="3487" marT="10461" marB="10461" anchor="ctr">
                    <a:solidFill>
                      <a:srgbClr val="FFFF00"/>
                    </a:solidFill>
                  </a:tcPr>
                </a:tc>
              </a:tr>
              <a:tr h="455702">
                <a:tc>
                  <a:txBody>
                    <a:bodyPr/>
                    <a:lstStyle/>
                    <a:p>
                      <a:pPr algn="ctr" fontAlgn="ctr"/>
                      <a:r>
                        <a:rPr lang="en-US" sz="1200" u="none" strike="noStrike">
                          <a:effectLst/>
                        </a:rPr>
                        <a:t>Other basic organic chemical manufacturing</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11.3</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10.1</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dirty="0">
                          <a:effectLst/>
                        </a:rPr>
                        <a:t>0</a:t>
                      </a:r>
                      <a:endParaRPr lang="en-US" sz="1200" b="0" i="0" u="none" strike="noStrike" dirty="0">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dirty="0">
                          <a:effectLst/>
                        </a:rPr>
                        <a:t>0</a:t>
                      </a:r>
                      <a:endParaRPr lang="en-US" sz="1200" b="0" i="0" u="none" strike="noStrike" dirty="0">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dirty="0">
                          <a:effectLst/>
                        </a:rPr>
                        <a:t>1.16</a:t>
                      </a:r>
                      <a:endParaRPr lang="en-US" sz="1200" b="0" i="0" u="none" strike="noStrike" dirty="0">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dirty="0">
                          <a:effectLst/>
                        </a:rPr>
                        <a:t>0</a:t>
                      </a:r>
                      <a:endParaRPr lang="en-US" sz="1200" b="0" i="0" u="none" strike="noStrike" dirty="0">
                        <a:solidFill>
                          <a:srgbClr val="000000"/>
                        </a:solidFill>
                        <a:effectLst/>
                        <a:latin typeface="Verdana" panose="020B0604030504040204" pitchFamily="34" charset="0"/>
                      </a:endParaRPr>
                    </a:p>
                  </a:txBody>
                  <a:tcPr marL="3487" marR="3487" marT="10461" marB="10461" anchor="ctr"/>
                </a:tc>
              </a:tr>
              <a:tr h="309381">
                <a:tc>
                  <a:txBody>
                    <a:bodyPr/>
                    <a:lstStyle/>
                    <a:p>
                      <a:pPr algn="ctr" fontAlgn="ctr"/>
                      <a:r>
                        <a:rPr lang="en-US" sz="1200" u="none" strike="noStrike">
                          <a:effectLst/>
                        </a:rPr>
                        <a:t>Petroleum refineries</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11.1</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11.1</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0.035</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r>
              <a:tr h="455702">
                <a:tc>
                  <a:txBody>
                    <a:bodyPr/>
                    <a:lstStyle/>
                    <a:p>
                      <a:pPr algn="ctr" fontAlgn="ctr"/>
                      <a:r>
                        <a:rPr lang="en-US" sz="1200" u="none" strike="noStrike">
                          <a:effectLst/>
                        </a:rPr>
                        <a:t>Motor vehicle parts manufacturing</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10.9</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10.9</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dirty="0">
                          <a:effectLst/>
                        </a:rPr>
                        <a:t>0</a:t>
                      </a:r>
                      <a:endParaRPr lang="en-US" sz="1200" b="0" i="0" u="none" strike="noStrike" dirty="0">
                        <a:solidFill>
                          <a:srgbClr val="000000"/>
                        </a:solidFill>
                        <a:effectLst/>
                        <a:latin typeface="Verdana" panose="020B0604030504040204" pitchFamily="34" charset="0"/>
                      </a:endParaRPr>
                    </a:p>
                  </a:txBody>
                  <a:tcPr marL="3487" marR="3487" marT="10461" marB="10461" anchor="ctr"/>
                </a:tc>
              </a:tr>
              <a:tr h="309381">
                <a:tc>
                  <a:txBody>
                    <a:bodyPr/>
                    <a:lstStyle/>
                    <a:p>
                      <a:pPr algn="ctr" fontAlgn="ctr"/>
                      <a:r>
                        <a:rPr lang="en-US" sz="1200" u="none" strike="noStrike">
                          <a:effectLst/>
                        </a:rPr>
                        <a:t>Automobile Manufacturing</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10.8</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10.8</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r>
              <a:tr h="602022">
                <a:tc>
                  <a:txBody>
                    <a:bodyPr/>
                    <a:lstStyle/>
                    <a:p>
                      <a:pPr algn="ctr" fontAlgn="ctr"/>
                      <a:r>
                        <a:rPr lang="en-US" sz="1200" u="none" strike="noStrike">
                          <a:effectLst/>
                        </a:rPr>
                        <a:t>Alumina refining and primary aluminum production</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10.7</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2.42</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dirty="0">
                          <a:effectLst/>
                        </a:rPr>
                        <a:t>3.79</a:t>
                      </a:r>
                      <a:endParaRPr lang="en-US" sz="1200" b="0" i="0" u="none" strike="noStrike" dirty="0">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a:effectLst/>
                        </a:rPr>
                        <a:t>0</a:t>
                      </a:r>
                      <a:endParaRPr lang="en-US" sz="1200" b="0" i="0" u="none" strike="noStrike">
                        <a:solidFill>
                          <a:srgbClr val="000000"/>
                        </a:solidFill>
                        <a:effectLst/>
                        <a:latin typeface="Verdana" panose="020B0604030504040204" pitchFamily="34" charset="0"/>
                      </a:endParaRPr>
                    </a:p>
                  </a:txBody>
                  <a:tcPr marL="3487" marR="3487" marT="10461" marB="10461" anchor="ctr"/>
                </a:tc>
                <a:tc>
                  <a:txBody>
                    <a:bodyPr/>
                    <a:lstStyle/>
                    <a:p>
                      <a:pPr algn="ctr" fontAlgn="ctr"/>
                      <a:r>
                        <a:rPr lang="en-US" sz="1200" u="none" strike="noStrike" dirty="0">
                          <a:effectLst/>
                        </a:rPr>
                        <a:t>4.46</a:t>
                      </a:r>
                      <a:endParaRPr lang="en-US" sz="1200" b="0" i="0" u="none" strike="noStrike" dirty="0">
                        <a:solidFill>
                          <a:srgbClr val="000000"/>
                        </a:solidFill>
                        <a:effectLst/>
                        <a:latin typeface="Verdana" panose="020B0604030504040204" pitchFamily="34" charset="0"/>
                      </a:endParaRPr>
                    </a:p>
                  </a:txBody>
                  <a:tcPr marL="3487" marR="3487" marT="10461" marB="10461" anchor="ctr"/>
                </a:tc>
              </a:tr>
            </a:tbl>
          </a:graphicData>
        </a:graphic>
      </p:graphicFrame>
      <p:sp>
        <p:nvSpPr>
          <p:cNvPr id="5" name="TextBox 4"/>
          <p:cNvSpPr txBox="1"/>
          <p:nvPr/>
        </p:nvSpPr>
        <p:spPr>
          <a:xfrm>
            <a:off x="10160000" y="5343896"/>
            <a:ext cx="1270660" cy="646331"/>
          </a:xfrm>
          <a:prstGeom prst="rect">
            <a:avLst/>
          </a:prstGeom>
          <a:noFill/>
        </p:spPr>
        <p:txBody>
          <a:bodyPr wrap="square" rtlCol="0">
            <a:spAutoFit/>
          </a:bodyPr>
          <a:lstStyle/>
          <a:p>
            <a:r>
              <a:rPr lang="en-US" sz="1200" dirty="0" smtClean="0"/>
              <a:t>Top 10 sectors only presented here</a:t>
            </a:r>
            <a:endParaRPr lang="en-US" sz="1200" dirty="0"/>
          </a:p>
        </p:txBody>
      </p:sp>
      <p:sp>
        <p:nvSpPr>
          <p:cNvPr id="6" name="TextBox 5"/>
          <p:cNvSpPr txBox="1"/>
          <p:nvPr/>
        </p:nvSpPr>
        <p:spPr>
          <a:xfrm>
            <a:off x="9630888" y="2208810"/>
            <a:ext cx="2149434" cy="2585323"/>
          </a:xfrm>
          <a:prstGeom prst="rect">
            <a:avLst/>
          </a:prstGeom>
          <a:noFill/>
        </p:spPr>
        <p:txBody>
          <a:bodyPr wrap="square" rtlCol="0">
            <a:spAutoFit/>
          </a:bodyPr>
          <a:lstStyle/>
          <a:p>
            <a:r>
              <a:rPr lang="en-US" dirty="0" smtClean="0"/>
              <a:t>Most sectors contributing to GHG emissions are intuitive. But some like cattle ranching and farming contributing to total GHG emissions are not intuitive</a:t>
            </a:r>
            <a:endParaRPr lang="en-US" dirty="0"/>
          </a:p>
        </p:txBody>
      </p:sp>
    </p:spTree>
    <p:extLst>
      <p:ext uri="{BB962C8B-B14F-4D97-AF65-F5344CB8AC3E}">
        <p14:creationId xmlns:p14="http://schemas.microsoft.com/office/powerpoint/2010/main" val="3931374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Definition of GHG headers</a:t>
            </a:r>
            <a:endParaRPr lang="en-US" dirty="0"/>
          </a:p>
        </p:txBody>
      </p:sp>
      <p:sp>
        <p:nvSpPr>
          <p:cNvPr id="5" name="Content Placeholder 4"/>
          <p:cNvSpPr>
            <a:spLocks noGrp="1"/>
          </p:cNvSpPr>
          <p:nvPr>
            <p:ph idx="1"/>
          </p:nvPr>
        </p:nvSpPr>
        <p:spPr>
          <a:xfrm>
            <a:off x="609600" y="1968501"/>
            <a:ext cx="10972800" cy="3103563"/>
          </a:xfrm>
        </p:spPr>
        <p:txBody>
          <a:bodyPr/>
          <a:lstStyle/>
          <a:p>
            <a:r>
              <a:rPr lang="en-US" dirty="0" smtClean="0"/>
              <a:t>Total CO2e- the global warming potential is a weighting of GHG emissions into air from production of each sector</a:t>
            </a:r>
          </a:p>
          <a:p>
            <a:r>
              <a:rPr lang="en-US" dirty="0" smtClean="0"/>
              <a:t>CO2 fossil fuel- Emission of CO2 into air from each sector due to fossil fuel combustion</a:t>
            </a:r>
          </a:p>
          <a:p>
            <a:r>
              <a:rPr lang="en-US" dirty="0" smtClean="0"/>
              <a:t>CO2 Process- Emission of CO2 into air from each sector from sources other than fossil fuel combustion</a:t>
            </a:r>
          </a:p>
          <a:p>
            <a:r>
              <a:rPr lang="en-US" dirty="0" smtClean="0"/>
              <a:t>CH4, N2O, HFC/PFC- Emission of CH4, N2O, HFC/PFC into air from each sector </a:t>
            </a:r>
            <a:endParaRPr lang="en-US" dirty="0"/>
          </a:p>
        </p:txBody>
      </p:sp>
      <p:sp>
        <p:nvSpPr>
          <p:cNvPr id="3" name="Slide Number Placeholder 2"/>
          <p:cNvSpPr>
            <a:spLocks noGrp="1"/>
          </p:cNvSpPr>
          <p:nvPr>
            <p:ph type="sldNum" sz="quarter" idx="12"/>
          </p:nvPr>
        </p:nvSpPr>
        <p:spPr/>
        <p:txBody>
          <a:bodyPr/>
          <a:lstStyle/>
          <a:p>
            <a:fld id="{3AED8202-30AE-48A0-BA88-5E0016703AA5}" type="slidenum">
              <a:rPr lang="en-US" smtClean="0"/>
              <a:t>34</a:t>
            </a:fld>
            <a:endParaRPr lang="en-US"/>
          </a:p>
        </p:txBody>
      </p:sp>
    </p:spTree>
    <p:extLst>
      <p:ext uri="{BB962C8B-B14F-4D97-AF65-F5344CB8AC3E}">
        <p14:creationId xmlns:p14="http://schemas.microsoft.com/office/powerpoint/2010/main" val="36957899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28354" y="460727"/>
            <a:ext cx="10972800" cy="1068387"/>
          </a:xfrm>
        </p:spPr>
        <p:txBody>
          <a:bodyPr/>
          <a:lstStyle/>
          <a:p>
            <a:r>
              <a:rPr lang="en-US" dirty="0"/>
              <a:t>Total </a:t>
            </a:r>
            <a:r>
              <a:rPr lang="en-US" dirty="0" smtClean="0"/>
              <a:t>energy </a:t>
            </a:r>
            <a:r>
              <a:rPr lang="en-US" dirty="0"/>
              <a:t>output of $1 million automobile manufacturing</a:t>
            </a:r>
          </a:p>
        </p:txBody>
      </p:sp>
      <p:sp>
        <p:nvSpPr>
          <p:cNvPr id="4" name="Slide Number Placeholder 3"/>
          <p:cNvSpPr>
            <a:spLocks noGrp="1"/>
          </p:cNvSpPr>
          <p:nvPr>
            <p:ph type="sldNum" sz="quarter" idx="12"/>
          </p:nvPr>
        </p:nvSpPr>
        <p:spPr/>
        <p:txBody>
          <a:bodyPr/>
          <a:lstStyle/>
          <a:p>
            <a:fld id="{3AED8202-30AE-48A0-BA88-5E0016703AA5}" type="slidenum">
              <a:rPr lang="en-US" smtClean="0"/>
              <a:t>35</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1308761319"/>
              </p:ext>
            </p:extLst>
          </p:nvPr>
        </p:nvGraphicFramePr>
        <p:xfrm>
          <a:off x="1075554" y="1453660"/>
          <a:ext cx="6952166" cy="5376301"/>
        </p:xfrm>
        <a:graphic>
          <a:graphicData uri="http://schemas.openxmlformats.org/drawingml/2006/table">
            <a:tbl>
              <a:tblPr>
                <a:tableStyleId>{69CF1AB2-1976-4502-BF36-3FF5EA218861}</a:tableStyleId>
              </a:tblPr>
              <a:tblGrid>
                <a:gridCol w="1135046"/>
                <a:gridCol w="969520"/>
                <a:gridCol w="969520"/>
                <a:gridCol w="969520"/>
                <a:gridCol w="969520"/>
                <a:gridCol w="969520"/>
                <a:gridCol w="969520"/>
              </a:tblGrid>
              <a:tr h="183592">
                <a:tc>
                  <a:txBody>
                    <a:bodyPr/>
                    <a:lstStyle/>
                    <a:p>
                      <a:pPr algn="ctr" fontAlgn="b"/>
                      <a:r>
                        <a:rPr lang="en-US" sz="1100" b="1" u="none" strike="noStrike" dirty="0">
                          <a:effectLst/>
                        </a:rPr>
                        <a:t> </a:t>
                      </a:r>
                      <a:r>
                        <a:rPr lang="en-US" sz="1100" b="1" u="none" strike="noStrike" dirty="0" smtClean="0">
                          <a:effectLst/>
                        </a:rPr>
                        <a:t>Sector</a:t>
                      </a:r>
                      <a:endParaRPr lang="en-US" sz="1100" b="1" i="0" u="none" strike="noStrike" dirty="0">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a:effectLst/>
                        </a:rPr>
                        <a:t>Total Energy</a:t>
                      </a:r>
                      <a:endParaRPr lang="en-US" sz="1100" b="1" i="0" u="none" strike="noStrike">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a:effectLst/>
                        </a:rPr>
                        <a:t>Coal</a:t>
                      </a:r>
                      <a:endParaRPr lang="en-US" sz="1100" b="1" i="0" u="none" strike="noStrike">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dirty="0" err="1">
                          <a:effectLst/>
                        </a:rPr>
                        <a:t>NatGas</a:t>
                      </a:r>
                      <a:endParaRPr lang="en-US" sz="1100" b="1" i="0" u="none" strike="noStrike" dirty="0">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a:effectLst/>
                        </a:rPr>
                        <a:t>Petrol</a:t>
                      </a:r>
                      <a:endParaRPr lang="en-US" sz="1100" b="1" i="0" u="none" strike="noStrike">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dirty="0">
                          <a:effectLst/>
                        </a:rPr>
                        <a:t>Bio/Waste</a:t>
                      </a:r>
                      <a:endParaRPr lang="en-US" sz="1100" b="1" i="0" u="none" strike="noStrike" dirty="0">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dirty="0" err="1">
                          <a:effectLst/>
                        </a:rPr>
                        <a:t>NonFossElec</a:t>
                      </a:r>
                      <a:endParaRPr lang="en-US" sz="1100" b="1" i="0" u="none" strike="noStrike" dirty="0">
                        <a:solidFill>
                          <a:srgbClr val="000000"/>
                        </a:solidFill>
                        <a:effectLst/>
                        <a:latin typeface="Calibri" panose="020F0502020204030204" pitchFamily="34" charset="0"/>
                      </a:endParaRPr>
                    </a:p>
                  </a:txBody>
                  <a:tcPr marL="4833" marR="4833" marT="4833" marB="0" anchor="b"/>
                </a:tc>
              </a:tr>
              <a:tr h="178488">
                <a:tc>
                  <a:txBody>
                    <a:bodyPr/>
                    <a:lstStyle/>
                    <a:p>
                      <a:pPr algn="ctr" fontAlgn="b"/>
                      <a:r>
                        <a:rPr lang="en-US" sz="1100" b="1" u="none" strike="noStrike" dirty="0">
                          <a:effectLst/>
                        </a:rPr>
                        <a:t> </a:t>
                      </a:r>
                      <a:endParaRPr lang="en-US" sz="1100" b="1" i="0" u="none" strike="noStrike" dirty="0">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dirty="0">
                          <a:effectLst/>
                        </a:rPr>
                        <a:t>TJ  </a:t>
                      </a:r>
                      <a:endParaRPr lang="en-US" sz="1100" b="1" i="0" u="none" strike="noStrike" dirty="0">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dirty="0">
                          <a:effectLst/>
                        </a:rPr>
                        <a:t>TJ  </a:t>
                      </a:r>
                      <a:endParaRPr lang="en-US" sz="1100" b="1" i="0" u="none" strike="noStrike" dirty="0">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dirty="0">
                          <a:effectLst/>
                        </a:rPr>
                        <a:t>TJ  </a:t>
                      </a:r>
                      <a:endParaRPr lang="en-US" sz="1100" b="1" i="0" u="none" strike="noStrike" dirty="0">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dirty="0">
                          <a:effectLst/>
                        </a:rPr>
                        <a:t>TJ  </a:t>
                      </a:r>
                      <a:endParaRPr lang="en-US" sz="1100" b="1" i="0" u="none" strike="noStrike" dirty="0">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dirty="0">
                          <a:effectLst/>
                        </a:rPr>
                        <a:t>TJ  </a:t>
                      </a:r>
                      <a:endParaRPr lang="en-US" sz="1100" b="1" i="0" u="none" strike="noStrike" dirty="0">
                        <a:solidFill>
                          <a:srgbClr val="000000"/>
                        </a:solidFill>
                        <a:effectLst/>
                        <a:latin typeface="Calibri" panose="020F0502020204030204" pitchFamily="34" charset="0"/>
                      </a:endParaRPr>
                    </a:p>
                  </a:txBody>
                  <a:tcPr marL="4833" marR="4833" marT="4833" marB="0" anchor="b"/>
                </a:tc>
                <a:tc>
                  <a:txBody>
                    <a:bodyPr/>
                    <a:lstStyle/>
                    <a:p>
                      <a:pPr algn="ctr" fontAlgn="b"/>
                      <a:r>
                        <a:rPr lang="en-US" sz="1100" b="1" u="none" strike="noStrike" dirty="0">
                          <a:effectLst/>
                        </a:rPr>
                        <a:t>TJ  </a:t>
                      </a:r>
                      <a:endParaRPr lang="en-US" sz="1100" b="1" i="0" u="none" strike="noStrike" dirty="0">
                        <a:solidFill>
                          <a:srgbClr val="000000"/>
                        </a:solidFill>
                        <a:effectLst/>
                        <a:latin typeface="Calibri" panose="020F0502020204030204" pitchFamily="34" charset="0"/>
                      </a:endParaRPr>
                    </a:p>
                  </a:txBody>
                  <a:tcPr marL="4833" marR="4833" marT="4833" marB="0" anchor="b"/>
                </a:tc>
              </a:tr>
              <a:tr h="376981">
                <a:tc>
                  <a:txBody>
                    <a:bodyPr/>
                    <a:lstStyle/>
                    <a:p>
                      <a:pPr algn="ctr" fontAlgn="ctr"/>
                      <a:r>
                        <a:rPr lang="en-US" sz="1100" u="none" strike="noStrike">
                          <a:effectLst/>
                        </a:rPr>
                        <a:t>Total for all sectors</a:t>
                      </a:r>
                      <a:endParaRPr lang="en-US" sz="1100" b="0" i="1"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dirty="0">
                          <a:effectLst/>
                        </a:rPr>
                        <a:t>8.33</a:t>
                      </a:r>
                      <a:endParaRPr lang="en-US" sz="1100" b="0" i="1" u="none" strike="noStrike" dirty="0">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dirty="0">
                          <a:effectLst/>
                        </a:rPr>
                        <a:t>2.56</a:t>
                      </a:r>
                      <a:endParaRPr lang="en-US" sz="1100" b="0" i="1" u="none" strike="noStrike" dirty="0">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dirty="0">
                          <a:effectLst/>
                        </a:rPr>
                        <a:t>2.63</a:t>
                      </a:r>
                      <a:endParaRPr lang="en-US" sz="1100" b="0" i="1" u="none" strike="noStrike" dirty="0">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dirty="0">
                          <a:effectLst/>
                        </a:rPr>
                        <a:t>1.29</a:t>
                      </a:r>
                      <a:endParaRPr lang="en-US" sz="1100" b="0" i="1" u="none" strike="noStrike" dirty="0">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dirty="0">
                          <a:effectLst/>
                        </a:rPr>
                        <a:t>0.435</a:t>
                      </a:r>
                      <a:endParaRPr lang="en-US" sz="1100" b="0" i="1" u="none" strike="noStrike" dirty="0">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dirty="0">
                          <a:effectLst/>
                        </a:rPr>
                        <a:t>1.41</a:t>
                      </a:r>
                      <a:endParaRPr lang="en-US" sz="1100" b="0" i="1" u="none" strike="noStrike" dirty="0">
                        <a:solidFill>
                          <a:srgbClr val="000000"/>
                        </a:solidFill>
                        <a:effectLst/>
                        <a:latin typeface="Verdana" panose="020B0604030504040204" pitchFamily="34" charset="0"/>
                      </a:endParaRPr>
                    </a:p>
                  </a:txBody>
                  <a:tcPr marL="4833" marR="4833" marT="14498" marB="14498" anchor="ctr"/>
                </a:tc>
              </a:tr>
              <a:tr h="550467">
                <a:tc>
                  <a:txBody>
                    <a:bodyPr/>
                    <a:lstStyle/>
                    <a:p>
                      <a:pPr algn="ctr" fontAlgn="ctr"/>
                      <a:r>
                        <a:rPr lang="en-US" sz="1100" u="none" strike="noStrike">
                          <a:effectLst/>
                        </a:rPr>
                        <a:t>Power generation and supply</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2.19</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1.6</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0.467</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0.078</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0.051</a:t>
                      </a:r>
                      <a:endParaRPr lang="en-US" sz="1100" b="0" i="0" u="none" strike="noStrike">
                        <a:solidFill>
                          <a:srgbClr val="000000"/>
                        </a:solidFill>
                        <a:effectLst/>
                        <a:latin typeface="Verdana" panose="020B0604030504040204" pitchFamily="34" charset="0"/>
                      </a:endParaRPr>
                    </a:p>
                  </a:txBody>
                  <a:tcPr marL="4833" marR="4833" marT="14498" marB="14498" anchor="ctr"/>
                </a:tc>
              </a:tr>
              <a:tr h="376981">
                <a:tc>
                  <a:txBody>
                    <a:bodyPr/>
                    <a:lstStyle/>
                    <a:p>
                      <a:pPr algn="ctr" fontAlgn="ctr"/>
                      <a:r>
                        <a:rPr lang="en-US" sz="1100" u="none" strike="noStrike">
                          <a:effectLst/>
                        </a:rPr>
                        <a:t>Iron and steel mills</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1.25</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0.743</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0.341</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0.012</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0.005</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0.151</a:t>
                      </a:r>
                      <a:endParaRPr lang="en-US" sz="1100" b="0" i="0" u="none" strike="noStrike">
                        <a:solidFill>
                          <a:srgbClr val="000000"/>
                        </a:solidFill>
                        <a:effectLst/>
                        <a:latin typeface="Verdana" panose="020B0604030504040204" pitchFamily="34" charset="0"/>
                      </a:endParaRPr>
                    </a:p>
                  </a:txBody>
                  <a:tcPr marL="4833" marR="4833" marT="14498" marB="14498" anchor="ctr"/>
                </a:tc>
              </a:tr>
              <a:tr h="550467">
                <a:tc>
                  <a:txBody>
                    <a:bodyPr/>
                    <a:lstStyle/>
                    <a:p>
                      <a:pPr algn="ctr" fontAlgn="ctr"/>
                      <a:r>
                        <a:rPr lang="en-US" sz="1100" u="none" strike="noStrike">
                          <a:effectLst/>
                        </a:rPr>
                        <a:t>Motor vehicle parts manufacturing</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0.46</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0.005</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0.19</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0.014</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0.024</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0.228</a:t>
                      </a:r>
                      <a:endParaRPr lang="en-US" sz="1100" b="0" i="0" u="none" strike="noStrike">
                        <a:solidFill>
                          <a:srgbClr val="000000"/>
                        </a:solidFill>
                        <a:effectLst/>
                        <a:latin typeface="Verdana" panose="020B0604030504040204" pitchFamily="34" charset="0"/>
                      </a:endParaRPr>
                    </a:p>
                  </a:txBody>
                  <a:tcPr marL="4833" marR="4833" marT="14498" marB="14498" anchor="ctr"/>
                </a:tc>
              </a:tr>
              <a:tr h="376981">
                <a:tc>
                  <a:txBody>
                    <a:bodyPr/>
                    <a:lstStyle/>
                    <a:p>
                      <a:pPr algn="ctr" fontAlgn="ctr"/>
                      <a:r>
                        <a:rPr lang="en-US" sz="1100" u="none" strike="noStrike">
                          <a:effectLst/>
                        </a:rPr>
                        <a:t>Automobile Manufacturing</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0.381</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0.004</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0.19</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0.013</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0.04</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0.133</a:t>
                      </a:r>
                      <a:endParaRPr lang="en-US" sz="1100" b="0" i="0" u="none" strike="noStrike">
                        <a:solidFill>
                          <a:srgbClr val="000000"/>
                        </a:solidFill>
                        <a:effectLst/>
                        <a:latin typeface="Verdana" panose="020B0604030504040204" pitchFamily="34" charset="0"/>
                      </a:endParaRPr>
                    </a:p>
                  </a:txBody>
                  <a:tcPr marL="4833" marR="4833" marT="14498" marB="14498" anchor="ctr"/>
                </a:tc>
              </a:tr>
              <a:tr h="376981">
                <a:tc>
                  <a:txBody>
                    <a:bodyPr/>
                    <a:lstStyle/>
                    <a:p>
                      <a:pPr algn="ctr" fontAlgn="ctr"/>
                      <a:r>
                        <a:rPr lang="en-US" sz="1100" u="none" strike="noStrike">
                          <a:effectLst/>
                        </a:rPr>
                        <a:t>Truck transportation</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0.327</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0.324</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0.003</a:t>
                      </a:r>
                      <a:endParaRPr lang="en-US" sz="1100" b="0" i="0" u="none" strike="noStrike">
                        <a:solidFill>
                          <a:srgbClr val="000000"/>
                        </a:solidFill>
                        <a:effectLst/>
                        <a:latin typeface="Verdana" panose="020B0604030504040204" pitchFamily="34" charset="0"/>
                      </a:endParaRPr>
                    </a:p>
                  </a:txBody>
                  <a:tcPr marL="4833" marR="4833" marT="14498" marB="14498" anchor="ctr"/>
                </a:tc>
              </a:tr>
              <a:tr h="550467">
                <a:tc>
                  <a:txBody>
                    <a:bodyPr/>
                    <a:lstStyle/>
                    <a:p>
                      <a:pPr algn="ctr" fontAlgn="ctr"/>
                      <a:r>
                        <a:rPr lang="en-US" sz="1100" u="none" strike="noStrike">
                          <a:effectLst/>
                        </a:rPr>
                        <a:t>Other basic organic chemical manufacturing</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0.259</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0.032</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0.099</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0.036</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0.078</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0.014</a:t>
                      </a:r>
                      <a:endParaRPr lang="en-US" sz="1100" b="0" i="0" u="none" strike="noStrike">
                        <a:solidFill>
                          <a:srgbClr val="000000"/>
                        </a:solidFill>
                        <a:effectLst/>
                        <a:latin typeface="Verdana" panose="020B0604030504040204" pitchFamily="34" charset="0"/>
                      </a:endParaRPr>
                    </a:p>
                  </a:txBody>
                  <a:tcPr marL="4833" marR="4833" marT="14498" marB="14498" anchor="ctr"/>
                </a:tc>
              </a:tr>
              <a:tr h="376981">
                <a:tc>
                  <a:txBody>
                    <a:bodyPr/>
                    <a:lstStyle/>
                    <a:p>
                      <a:pPr algn="ctr" fontAlgn="ctr"/>
                      <a:r>
                        <a:rPr lang="en-US" sz="1100" u="none" strike="noStrike">
                          <a:effectLst/>
                        </a:rPr>
                        <a:t>Petroleum refineries</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0.187</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0.05</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0.121</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0.009</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0.007</a:t>
                      </a:r>
                      <a:endParaRPr lang="en-US" sz="1100" b="0" i="0" u="none" strike="noStrike">
                        <a:solidFill>
                          <a:srgbClr val="000000"/>
                        </a:solidFill>
                        <a:effectLst/>
                        <a:latin typeface="Verdana" panose="020B0604030504040204" pitchFamily="34" charset="0"/>
                      </a:endParaRPr>
                    </a:p>
                  </a:txBody>
                  <a:tcPr marL="4833" marR="4833" marT="14498" marB="14498" anchor="ctr"/>
                </a:tc>
              </a:tr>
              <a:tr h="723954">
                <a:tc>
                  <a:txBody>
                    <a:bodyPr/>
                    <a:lstStyle/>
                    <a:p>
                      <a:pPr algn="ctr" fontAlgn="ctr"/>
                      <a:r>
                        <a:rPr lang="en-US" sz="1100" u="none" strike="noStrike">
                          <a:effectLst/>
                        </a:rPr>
                        <a:t>Alumina refining and primary aluminum production</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0.172</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0.046</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0.001</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0.004</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0.12</a:t>
                      </a:r>
                      <a:endParaRPr lang="en-US" sz="1100" b="0" i="0" u="none" strike="noStrike">
                        <a:solidFill>
                          <a:srgbClr val="000000"/>
                        </a:solidFill>
                        <a:effectLst/>
                        <a:latin typeface="Verdana" panose="020B0604030504040204" pitchFamily="34" charset="0"/>
                      </a:endParaRPr>
                    </a:p>
                  </a:txBody>
                  <a:tcPr marL="4833" marR="4833" marT="14498" marB="14498" anchor="ctr"/>
                </a:tc>
              </a:tr>
              <a:tr h="550467">
                <a:tc>
                  <a:txBody>
                    <a:bodyPr/>
                    <a:lstStyle/>
                    <a:p>
                      <a:pPr algn="ctr" fontAlgn="ctr"/>
                      <a:r>
                        <a:rPr lang="en-US" sz="1100" u="none" strike="noStrike">
                          <a:effectLst/>
                        </a:rPr>
                        <a:t>Plastics material and resin manufacturing</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0.169</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0.007</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0.088</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0.037</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0.018</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0.019</a:t>
                      </a:r>
                      <a:endParaRPr lang="en-US" sz="1100" b="0" i="0" u="none" strike="noStrike">
                        <a:solidFill>
                          <a:srgbClr val="000000"/>
                        </a:solidFill>
                        <a:effectLst/>
                        <a:latin typeface="Verdana" panose="020B0604030504040204" pitchFamily="34" charset="0"/>
                      </a:endParaRPr>
                    </a:p>
                  </a:txBody>
                  <a:tcPr marL="4833" marR="4833" marT="14498" marB="14498" anchor="ctr"/>
                </a:tc>
              </a:tr>
              <a:tr h="203494">
                <a:tc>
                  <a:txBody>
                    <a:bodyPr/>
                    <a:lstStyle/>
                    <a:p>
                      <a:pPr algn="ctr" fontAlgn="ctr"/>
                      <a:r>
                        <a:rPr lang="en-US" sz="1100" u="none" strike="noStrike">
                          <a:effectLst/>
                        </a:rPr>
                        <a:t>Paperboard Mills</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0.161</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0.015</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0.033</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0.007</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a:effectLst/>
                        </a:rPr>
                        <a:t>0.095</a:t>
                      </a:r>
                      <a:endParaRPr lang="en-US" sz="1100" b="0" i="0" u="none" strike="noStrike">
                        <a:solidFill>
                          <a:srgbClr val="000000"/>
                        </a:solidFill>
                        <a:effectLst/>
                        <a:latin typeface="Verdana" panose="020B0604030504040204" pitchFamily="34" charset="0"/>
                      </a:endParaRPr>
                    </a:p>
                  </a:txBody>
                  <a:tcPr marL="4833" marR="4833" marT="14498" marB="14498" anchor="ctr"/>
                </a:tc>
                <a:tc>
                  <a:txBody>
                    <a:bodyPr/>
                    <a:lstStyle/>
                    <a:p>
                      <a:pPr algn="ctr" fontAlgn="ctr"/>
                      <a:r>
                        <a:rPr lang="en-US" sz="1100" u="none" strike="noStrike" dirty="0">
                          <a:effectLst/>
                        </a:rPr>
                        <a:t>0.011</a:t>
                      </a:r>
                      <a:endParaRPr lang="en-US" sz="1100" b="0" i="0" u="none" strike="noStrike" dirty="0">
                        <a:solidFill>
                          <a:srgbClr val="000000"/>
                        </a:solidFill>
                        <a:effectLst/>
                        <a:latin typeface="Verdana" panose="020B0604030504040204" pitchFamily="34" charset="0"/>
                      </a:endParaRPr>
                    </a:p>
                  </a:txBody>
                  <a:tcPr marL="4833" marR="4833" marT="14498" marB="14498" anchor="ctr"/>
                </a:tc>
              </a:tr>
            </a:tbl>
          </a:graphicData>
        </a:graphic>
      </p:graphicFrame>
      <p:sp>
        <p:nvSpPr>
          <p:cNvPr id="7" name="TextBox 6"/>
          <p:cNvSpPr txBox="1"/>
          <p:nvPr/>
        </p:nvSpPr>
        <p:spPr>
          <a:xfrm>
            <a:off x="8478982" y="1721922"/>
            <a:ext cx="3222172" cy="1477328"/>
          </a:xfrm>
          <a:prstGeom prst="rect">
            <a:avLst/>
          </a:prstGeom>
          <a:noFill/>
        </p:spPr>
        <p:txBody>
          <a:bodyPr wrap="square" rtlCol="0">
            <a:spAutoFit/>
          </a:bodyPr>
          <a:lstStyle/>
          <a:p>
            <a:r>
              <a:rPr lang="en-US" dirty="0" smtClean="0"/>
              <a:t>Headlines represent the total energy used by each sector from coal, natural gas, petrol, biomass/waste and non fossil fuel sources</a:t>
            </a:r>
            <a:endParaRPr lang="en-US" dirty="0"/>
          </a:p>
        </p:txBody>
      </p:sp>
      <p:sp>
        <p:nvSpPr>
          <p:cNvPr id="8" name="TextBox 7"/>
          <p:cNvSpPr txBox="1"/>
          <p:nvPr/>
        </p:nvSpPr>
        <p:spPr>
          <a:xfrm>
            <a:off x="10160000" y="5343896"/>
            <a:ext cx="1270660" cy="646331"/>
          </a:xfrm>
          <a:prstGeom prst="rect">
            <a:avLst/>
          </a:prstGeom>
          <a:noFill/>
        </p:spPr>
        <p:txBody>
          <a:bodyPr wrap="square" rtlCol="0">
            <a:spAutoFit/>
          </a:bodyPr>
          <a:lstStyle/>
          <a:p>
            <a:r>
              <a:rPr lang="en-US" sz="1200" dirty="0" smtClean="0"/>
              <a:t>Top 10 sectors only presented here</a:t>
            </a:r>
            <a:endParaRPr lang="en-US" sz="1200" dirty="0"/>
          </a:p>
        </p:txBody>
      </p:sp>
    </p:spTree>
    <p:extLst>
      <p:ext uri="{BB962C8B-B14F-4D97-AF65-F5344CB8AC3E}">
        <p14:creationId xmlns:p14="http://schemas.microsoft.com/office/powerpoint/2010/main" val="21152889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Total </a:t>
            </a:r>
            <a:r>
              <a:rPr lang="en-US" dirty="0" smtClean="0"/>
              <a:t>hazardous waste generated from </a:t>
            </a:r>
            <a:r>
              <a:rPr lang="en-US" dirty="0"/>
              <a:t>$1 million automobile manufacturing</a:t>
            </a:r>
          </a:p>
        </p:txBody>
      </p:sp>
      <p:sp>
        <p:nvSpPr>
          <p:cNvPr id="3" name="Slide Number Placeholder 2"/>
          <p:cNvSpPr>
            <a:spLocks noGrp="1"/>
          </p:cNvSpPr>
          <p:nvPr>
            <p:ph type="sldNum" sz="quarter" idx="12"/>
          </p:nvPr>
        </p:nvSpPr>
        <p:spPr/>
        <p:txBody>
          <a:bodyPr/>
          <a:lstStyle/>
          <a:p>
            <a:fld id="{3AED8202-30AE-48A0-BA88-5E0016703AA5}" type="slidenum">
              <a:rPr lang="en-US" smtClean="0"/>
              <a:t>36</a:t>
            </a:fld>
            <a:endParaRPr lang="en-US"/>
          </a:p>
        </p:txBody>
      </p:sp>
      <p:graphicFrame>
        <p:nvGraphicFramePr>
          <p:cNvPr id="4" name="Table 3"/>
          <p:cNvGraphicFramePr>
            <a:graphicFrameLocks noGrp="1"/>
          </p:cNvGraphicFramePr>
          <p:nvPr>
            <p:extLst>
              <p:ext uri="{D42A27DB-BD31-4B8C-83A1-F6EECF244321}">
                <p14:modId xmlns:p14="http://schemas.microsoft.com/office/powerpoint/2010/main" val="3491380841"/>
              </p:ext>
            </p:extLst>
          </p:nvPr>
        </p:nvGraphicFramePr>
        <p:xfrm>
          <a:off x="2938202" y="2282302"/>
          <a:ext cx="3878233" cy="4426012"/>
        </p:xfrm>
        <a:graphic>
          <a:graphicData uri="http://schemas.openxmlformats.org/drawingml/2006/table">
            <a:tbl>
              <a:tblPr>
                <a:tableStyleId>{69CF1AB2-1976-4502-BF36-3FF5EA218861}</a:tableStyleId>
              </a:tblPr>
              <a:tblGrid>
                <a:gridCol w="2810048"/>
                <a:gridCol w="1068185"/>
              </a:tblGrid>
              <a:tr h="302982">
                <a:tc rowSpan="2">
                  <a:txBody>
                    <a:bodyPr/>
                    <a:lstStyle/>
                    <a:p>
                      <a:pPr algn="ctr" fontAlgn="b"/>
                      <a:r>
                        <a:rPr lang="en-US" sz="1400" b="1" u="none" strike="noStrike" dirty="0">
                          <a:effectLst/>
                        </a:rPr>
                        <a:t>Sector  </a:t>
                      </a:r>
                      <a:endParaRPr lang="en-US" sz="1400" b="1" i="0" u="none" strike="noStrike" dirty="0">
                        <a:solidFill>
                          <a:srgbClr val="000000"/>
                        </a:solidFill>
                        <a:effectLst/>
                        <a:latin typeface="Calibri" panose="020F0502020204030204" pitchFamily="34" charset="0"/>
                      </a:endParaRPr>
                    </a:p>
                  </a:txBody>
                  <a:tcPr marL="4251" marR="4251" marT="4251" marB="0" anchor="b"/>
                </a:tc>
                <a:tc>
                  <a:txBody>
                    <a:bodyPr/>
                    <a:lstStyle/>
                    <a:p>
                      <a:pPr algn="ctr" fontAlgn="b"/>
                      <a:r>
                        <a:rPr lang="en-US" sz="1400" b="1" u="none" strike="noStrike" dirty="0" err="1">
                          <a:effectLst/>
                        </a:rPr>
                        <a:t>Haz</a:t>
                      </a:r>
                      <a:r>
                        <a:rPr lang="en-US" sz="1400" b="1" u="none" strike="noStrike" dirty="0">
                          <a:effectLst/>
                        </a:rPr>
                        <a:t> Waste Gen</a:t>
                      </a:r>
                      <a:endParaRPr lang="en-US" sz="1400" b="1" i="0" u="none" strike="noStrike" dirty="0">
                        <a:solidFill>
                          <a:srgbClr val="000000"/>
                        </a:solidFill>
                        <a:effectLst/>
                        <a:latin typeface="Calibri" panose="020F0502020204030204" pitchFamily="34" charset="0"/>
                      </a:endParaRPr>
                    </a:p>
                  </a:txBody>
                  <a:tcPr marL="4251" marR="4251" marT="4251" marB="0" anchor="b"/>
                </a:tc>
              </a:tr>
              <a:tr h="153387">
                <a:tc vMerge="1">
                  <a:txBody>
                    <a:bodyPr/>
                    <a:lstStyle/>
                    <a:p>
                      <a:endParaRPr lang="en-US"/>
                    </a:p>
                  </a:txBody>
                  <a:tcPr/>
                </a:tc>
                <a:tc>
                  <a:txBody>
                    <a:bodyPr/>
                    <a:lstStyle/>
                    <a:p>
                      <a:pPr algn="ctr" fontAlgn="b"/>
                      <a:r>
                        <a:rPr lang="en-US" sz="1400" b="1" u="none" strike="noStrike" dirty="0" err="1">
                          <a:effectLst/>
                        </a:rPr>
                        <a:t>st</a:t>
                      </a:r>
                      <a:r>
                        <a:rPr lang="en-US" sz="1400" b="1" u="none" strike="noStrike" dirty="0">
                          <a:effectLst/>
                        </a:rPr>
                        <a:t>  </a:t>
                      </a:r>
                      <a:endParaRPr lang="en-US" sz="1400" b="1" i="0" u="none" strike="noStrike" dirty="0">
                        <a:solidFill>
                          <a:srgbClr val="000000"/>
                        </a:solidFill>
                        <a:effectLst/>
                        <a:latin typeface="Calibri" panose="020F0502020204030204" pitchFamily="34" charset="0"/>
                      </a:endParaRPr>
                    </a:p>
                  </a:txBody>
                  <a:tcPr marL="4251" marR="4251" marT="4251" marB="0" anchor="b"/>
                </a:tc>
              </a:tr>
              <a:tr h="178480">
                <a:tc>
                  <a:txBody>
                    <a:bodyPr/>
                    <a:lstStyle/>
                    <a:p>
                      <a:pPr algn="ctr" fontAlgn="ctr"/>
                      <a:r>
                        <a:rPr lang="en-US" sz="1400" u="none" strike="noStrike">
                          <a:effectLst/>
                        </a:rPr>
                        <a:t>Total for all sectors</a:t>
                      </a:r>
                      <a:endParaRPr lang="en-US" sz="1400" b="0" i="1"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a:effectLst/>
                        </a:rPr>
                        <a:t>416000</a:t>
                      </a:r>
                      <a:endParaRPr lang="en-US" sz="1400" b="0" i="1" u="none" strike="noStrike">
                        <a:solidFill>
                          <a:srgbClr val="000000"/>
                        </a:solidFill>
                        <a:effectLst/>
                        <a:latin typeface="Verdana" panose="020B0604030504040204" pitchFamily="34" charset="0"/>
                      </a:endParaRPr>
                    </a:p>
                  </a:txBody>
                  <a:tcPr marL="4251" marR="4251" marT="12754" marB="12754" anchor="ctr"/>
                </a:tc>
              </a:tr>
              <a:tr h="346666">
                <a:tc>
                  <a:txBody>
                    <a:bodyPr/>
                    <a:lstStyle/>
                    <a:p>
                      <a:pPr algn="ctr" fontAlgn="ctr"/>
                      <a:r>
                        <a:rPr lang="en-US" sz="1400" u="none" strike="noStrike">
                          <a:effectLst/>
                        </a:rPr>
                        <a:t>Other basic organic chemical manufacturing</a:t>
                      </a:r>
                      <a:endParaRPr lang="en-US" sz="1400" b="0" i="0"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a:effectLst/>
                        </a:rPr>
                        <a:t>107000</a:t>
                      </a:r>
                      <a:endParaRPr lang="en-US" sz="1400" b="0" i="0" u="none" strike="noStrike">
                        <a:solidFill>
                          <a:srgbClr val="000000"/>
                        </a:solidFill>
                        <a:effectLst/>
                        <a:latin typeface="Verdana" panose="020B0604030504040204" pitchFamily="34" charset="0"/>
                      </a:endParaRPr>
                    </a:p>
                  </a:txBody>
                  <a:tcPr marL="4251" marR="4251" marT="12754" marB="12754" anchor="ctr"/>
                </a:tc>
              </a:tr>
              <a:tr h="321950">
                <a:tc>
                  <a:txBody>
                    <a:bodyPr/>
                    <a:lstStyle/>
                    <a:p>
                      <a:pPr algn="ctr" fontAlgn="ctr"/>
                      <a:r>
                        <a:rPr lang="en-US" sz="1400" u="none" strike="noStrike">
                          <a:effectLst/>
                        </a:rPr>
                        <a:t>Motor vehicle parts manufacturing</a:t>
                      </a:r>
                      <a:endParaRPr lang="en-US" sz="1400" b="0" i="0"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a:effectLst/>
                        </a:rPr>
                        <a:t>106000</a:t>
                      </a:r>
                      <a:endParaRPr lang="en-US" sz="1400" b="0" i="0" u="none" strike="noStrike">
                        <a:solidFill>
                          <a:srgbClr val="000000"/>
                        </a:solidFill>
                        <a:effectLst/>
                        <a:latin typeface="Verdana" panose="020B0604030504040204" pitchFamily="34" charset="0"/>
                      </a:endParaRPr>
                    </a:p>
                  </a:txBody>
                  <a:tcPr marL="4251" marR="4251" marT="12754" marB="12754" anchor="ctr"/>
                </a:tc>
              </a:tr>
              <a:tr h="178480">
                <a:tc>
                  <a:txBody>
                    <a:bodyPr/>
                    <a:lstStyle/>
                    <a:p>
                      <a:pPr algn="ctr" fontAlgn="ctr"/>
                      <a:r>
                        <a:rPr lang="en-US" sz="1400" u="none" strike="noStrike">
                          <a:effectLst/>
                        </a:rPr>
                        <a:t>Iron and steel mills</a:t>
                      </a:r>
                      <a:endParaRPr lang="en-US" sz="1400" b="0" i="0"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a:effectLst/>
                        </a:rPr>
                        <a:t>49500</a:t>
                      </a:r>
                      <a:endParaRPr lang="en-US" sz="1400" b="0" i="0" u="none" strike="noStrike">
                        <a:solidFill>
                          <a:srgbClr val="000000"/>
                        </a:solidFill>
                        <a:effectLst/>
                        <a:latin typeface="Verdana" panose="020B0604030504040204" pitchFamily="34" charset="0"/>
                      </a:endParaRPr>
                    </a:p>
                  </a:txBody>
                  <a:tcPr marL="4251" marR="4251" marT="12754" marB="12754" anchor="ctr"/>
                </a:tc>
              </a:tr>
              <a:tr h="178480">
                <a:tc>
                  <a:txBody>
                    <a:bodyPr/>
                    <a:lstStyle/>
                    <a:p>
                      <a:pPr algn="ctr" fontAlgn="ctr"/>
                      <a:r>
                        <a:rPr lang="en-US" sz="1400" u="none" strike="noStrike">
                          <a:effectLst/>
                        </a:rPr>
                        <a:t>Petroleum refineries</a:t>
                      </a:r>
                      <a:endParaRPr lang="en-US" sz="1400" b="0" i="0"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a:effectLst/>
                        </a:rPr>
                        <a:t>41900</a:t>
                      </a:r>
                      <a:endParaRPr lang="en-US" sz="1400" b="0" i="0" u="none" strike="noStrike">
                        <a:solidFill>
                          <a:srgbClr val="000000"/>
                        </a:solidFill>
                        <a:effectLst/>
                        <a:latin typeface="Verdana" panose="020B0604030504040204" pitchFamily="34" charset="0"/>
                      </a:endParaRPr>
                    </a:p>
                  </a:txBody>
                  <a:tcPr marL="4251" marR="4251" marT="12754" marB="12754" anchor="ctr"/>
                </a:tc>
              </a:tr>
              <a:tr h="410645">
                <a:tc>
                  <a:txBody>
                    <a:bodyPr/>
                    <a:lstStyle/>
                    <a:p>
                      <a:pPr algn="ctr" fontAlgn="ctr"/>
                      <a:r>
                        <a:rPr lang="en-US" sz="1400" u="none" strike="noStrike">
                          <a:effectLst/>
                        </a:rPr>
                        <a:t>Semiconductor and related device manufacturing</a:t>
                      </a:r>
                      <a:endParaRPr lang="en-US" sz="1400" b="0" i="0"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a:effectLst/>
                        </a:rPr>
                        <a:t>21400</a:t>
                      </a:r>
                      <a:endParaRPr lang="en-US" sz="1400" b="0" i="0" u="none" strike="noStrike">
                        <a:solidFill>
                          <a:srgbClr val="000000"/>
                        </a:solidFill>
                        <a:effectLst/>
                        <a:latin typeface="Verdana" panose="020B0604030504040204" pitchFamily="34" charset="0"/>
                      </a:endParaRPr>
                    </a:p>
                  </a:txBody>
                  <a:tcPr marL="4251" marR="4251" marT="12754" marB="12754" anchor="ctr"/>
                </a:tc>
              </a:tr>
              <a:tr h="346666">
                <a:tc>
                  <a:txBody>
                    <a:bodyPr/>
                    <a:lstStyle/>
                    <a:p>
                      <a:pPr algn="ctr" fontAlgn="ctr"/>
                      <a:r>
                        <a:rPr lang="en-US" sz="1400" u="none" strike="noStrike">
                          <a:effectLst/>
                        </a:rPr>
                        <a:t>Plastics material and resin manufacturing</a:t>
                      </a:r>
                      <a:endParaRPr lang="en-US" sz="1400" b="0" i="0"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a:effectLst/>
                        </a:rPr>
                        <a:t>20400</a:t>
                      </a:r>
                      <a:endParaRPr lang="en-US" sz="1400" b="0" i="0" u="none" strike="noStrike">
                        <a:solidFill>
                          <a:srgbClr val="000000"/>
                        </a:solidFill>
                        <a:effectLst/>
                        <a:latin typeface="Verdana" panose="020B0604030504040204" pitchFamily="34" charset="0"/>
                      </a:endParaRPr>
                    </a:p>
                  </a:txBody>
                  <a:tcPr marL="4251" marR="4251" marT="12754" marB="12754" anchor="ctr"/>
                </a:tc>
              </a:tr>
              <a:tr h="218708">
                <a:tc>
                  <a:txBody>
                    <a:bodyPr/>
                    <a:lstStyle/>
                    <a:p>
                      <a:pPr algn="ctr" fontAlgn="ctr"/>
                      <a:r>
                        <a:rPr lang="en-US" sz="1400" u="none" strike="noStrike">
                          <a:effectLst/>
                        </a:rPr>
                        <a:t>Automobile Manufacturing</a:t>
                      </a:r>
                      <a:endParaRPr lang="en-US" sz="1400" b="0" i="0"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a:effectLst/>
                        </a:rPr>
                        <a:t>13400</a:t>
                      </a:r>
                      <a:endParaRPr lang="en-US" sz="1400" b="0" i="0" u="none" strike="noStrike">
                        <a:solidFill>
                          <a:srgbClr val="000000"/>
                        </a:solidFill>
                        <a:effectLst/>
                        <a:latin typeface="Verdana" panose="020B0604030504040204" pitchFamily="34" charset="0"/>
                      </a:endParaRPr>
                    </a:p>
                  </a:txBody>
                  <a:tcPr marL="4251" marR="4251" marT="12754" marB="12754" anchor="ctr"/>
                </a:tc>
              </a:tr>
              <a:tr h="178480">
                <a:tc>
                  <a:txBody>
                    <a:bodyPr/>
                    <a:lstStyle/>
                    <a:p>
                      <a:pPr algn="ctr" fontAlgn="ctr"/>
                      <a:r>
                        <a:rPr lang="en-US" sz="1400" u="none" strike="noStrike" dirty="0">
                          <a:effectLst/>
                        </a:rPr>
                        <a:t>Wholesale trade</a:t>
                      </a:r>
                      <a:endParaRPr lang="en-US" sz="1400" b="0" i="0" u="none" strike="noStrike" dirty="0">
                        <a:solidFill>
                          <a:srgbClr val="000000"/>
                        </a:solidFill>
                        <a:effectLst/>
                        <a:latin typeface="Verdana" panose="020B0604030504040204" pitchFamily="34" charset="0"/>
                      </a:endParaRPr>
                    </a:p>
                  </a:txBody>
                  <a:tcPr marL="4251" marR="4251" marT="12754" marB="12754" anchor="ctr">
                    <a:solidFill>
                      <a:srgbClr val="FFFF00"/>
                    </a:solidFill>
                  </a:tcPr>
                </a:tc>
                <a:tc>
                  <a:txBody>
                    <a:bodyPr/>
                    <a:lstStyle/>
                    <a:p>
                      <a:pPr algn="ctr" fontAlgn="ctr"/>
                      <a:r>
                        <a:rPr lang="en-US" sz="1400" u="none" strike="noStrike" dirty="0">
                          <a:effectLst/>
                        </a:rPr>
                        <a:t>11200</a:t>
                      </a:r>
                      <a:endParaRPr lang="en-US" sz="1400" b="0" i="0" u="none" strike="noStrike" dirty="0">
                        <a:solidFill>
                          <a:srgbClr val="000000"/>
                        </a:solidFill>
                        <a:effectLst/>
                        <a:latin typeface="Verdana" panose="020B0604030504040204" pitchFamily="34" charset="0"/>
                      </a:endParaRPr>
                    </a:p>
                  </a:txBody>
                  <a:tcPr marL="4251" marR="4251" marT="12754" marB="12754" anchor="ctr">
                    <a:solidFill>
                      <a:srgbClr val="FFFF00"/>
                    </a:solidFill>
                  </a:tcPr>
                </a:tc>
              </a:tr>
              <a:tr h="410645">
                <a:tc>
                  <a:txBody>
                    <a:bodyPr/>
                    <a:lstStyle/>
                    <a:p>
                      <a:pPr algn="ctr" fontAlgn="ctr"/>
                      <a:r>
                        <a:rPr lang="en-US" sz="1400" u="none" strike="noStrike">
                          <a:effectLst/>
                        </a:rPr>
                        <a:t>Coating, engraving, heat treating and allied activities</a:t>
                      </a:r>
                      <a:endParaRPr lang="en-US" sz="1400" b="0" i="0"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a:effectLst/>
                        </a:rPr>
                        <a:t>7000</a:t>
                      </a:r>
                      <a:endParaRPr lang="en-US" sz="1400" b="0" i="0" u="none" strike="noStrike">
                        <a:solidFill>
                          <a:srgbClr val="000000"/>
                        </a:solidFill>
                        <a:effectLst/>
                        <a:latin typeface="Verdana" panose="020B0604030504040204" pitchFamily="34" charset="0"/>
                      </a:endParaRPr>
                    </a:p>
                  </a:txBody>
                  <a:tcPr marL="4251" marR="4251" marT="12754" marB="12754" anchor="ctr"/>
                </a:tc>
              </a:tr>
              <a:tr h="346666">
                <a:tc>
                  <a:txBody>
                    <a:bodyPr/>
                    <a:lstStyle/>
                    <a:p>
                      <a:pPr algn="ctr" fontAlgn="ctr"/>
                      <a:r>
                        <a:rPr lang="en-US" sz="1400" u="none" strike="noStrike">
                          <a:effectLst/>
                        </a:rPr>
                        <a:t>Waste management and remediation services</a:t>
                      </a:r>
                      <a:endParaRPr lang="en-US" sz="1400" b="0" i="0" u="none" strike="noStrike">
                        <a:solidFill>
                          <a:srgbClr val="000000"/>
                        </a:solidFill>
                        <a:effectLst/>
                        <a:latin typeface="Verdana" panose="020B0604030504040204" pitchFamily="34" charset="0"/>
                      </a:endParaRPr>
                    </a:p>
                  </a:txBody>
                  <a:tcPr marL="4251" marR="4251" marT="12754" marB="12754" anchor="ctr"/>
                </a:tc>
                <a:tc>
                  <a:txBody>
                    <a:bodyPr/>
                    <a:lstStyle/>
                    <a:p>
                      <a:pPr algn="ctr" fontAlgn="ctr"/>
                      <a:r>
                        <a:rPr lang="en-US" sz="1400" u="none" strike="noStrike" dirty="0">
                          <a:effectLst/>
                        </a:rPr>
                        <a:t>5820</a:t>
                      </a:r>
                      <a:endParaRPr lang="en-US" sz="1400" b="0" i="0" u="none" strike="noStrike" dirty="0">
                        <a:solidFill>
                          <a:srgbClr val="000000"/>
                        </a:solidFill>
                        <a:effectLst/>
                        <a:latin typeface="Verdana" panose="020B0604030504040204" pitchFamily="34" charset="0"/>
                      </a:endParaRPr>
                    </a:p>
                  </a:txBody>
                  <a:tcPr marL="4251" marR="4251" marT="12754" marB="12754" anchor="ctr"/>
                </a:tc>
              </a:tr>
            </a:tbl>
          </a:graphicData>
        </a:graphic>
      </p:graphicFrame>
      <p:sp>
        <p:nvSpPr>
          <p:cNvPr id="5" name="TextBox 4"/>
          <p:cNvSpPr txBox="1"/>
          <p:nvPr/>
        </p:nvSpPr>
        <p:spPr>
          <a:xfrm>
            <a:off x="10160000" y="5343896"/>
            <a:ext cx="1270660" cy="646331"/>
          </a:xfrm>
          <a:prstGeom prst="rect">
            <a:avLst/>
          </a:prstGeom>
          <a:noFill/>
        </p:spPr>
        <p:txBody>
          <a:bodyPr wrap="square" rtlCol="0">
            <a:spAutoFit/>
          </a:bodyPr>
          <a:lstStyle/>
          <a:p>
            <a:r>
              <a:rPr lang="en-US" sz="1200" dirty="0" smtClean="0"/>
              <a:t>Top 10 sectors only presented here</a:t>
            </a:r>
            <a:endParaRPr lang="en-US" sz="1200" dirty="0"/>
          </a:p>
        </p:txBody>
      </p:sp>
      <p:sp>
        <p:nvSpPr>
          <p:cNvPr id="6" name="TextBox 5"/>
          <p:cNvSpPr txBox="1"/>
          <p:nvPr/>
        </p:nvSpPr>
        <p:spPr>
          <a:xfrm>
            <a:off x="7445829" y="4465122"/>
            <a:ext cx="2470067" cy="1477328"/>
          </a:xfrm>
          <a:prstGeom prst="rect">
            <a:avLst/>
          </a:prstGeom>
          <a:noFill/>
        </p:spPr>
        <p:txBody>
          <a:bodyPr wrap="square" rtlCol="0">
            <a:spAutoFit/>
          </a:bodyPr>
          <a:lstStyle/>
          <a:p>
            <a:r>
              <a:rPr lang="en-US" dirty="0" smtClean="0"/>
              <a:t>Some service sectors such as wholesale trade show up in the hazardous waste generation. </a:t>
            </a:r>
            <a:endParaRPr lang="en-US" dirty="0"/>
          </a:p>
        </p:txBody>
      </p:sp>
    </p:spTree>
    <p:extLst>
      <p:ext uri="{BB962C8B-B14F-4D97-AF65-F5344CB8AC3E}">
        <p14:creationId xmlns:p14="http://schemas.microsoft.com/office/powerpoint/2010/main" val="3004769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84613" y="294473"/>
            <a:ext cx="10386951" cy="750555"/>
          </a:xfrm>
        </p:spPr>
        <p:txBody>
          <a:bodyPr/>
          <a:lstStyle/>
          <a:p>
            <a:r>
              <a:rPr lang="en-US" sz="2000" dirty="0"/>
              <a:t>Total </a:t>
            </a:r>
            <a:r>
              <a:rPr lang="en-US" sz="2000" dirty="0" smtClean="0"/>
              <a:t>toxic releases output </a:t>
            </a:r>
            <a:r>
              <a:rPr lang="en-US" sz="2000" dirty="0"/>
              <a:t>of $1 million automobile manufacturing</a:t>
            </a:r>
          </a:p>
        </p:txBody>
      </p:sp>
      <p:sp>
        <p:nvSpPr>
          <p:cNvPr id="3" name="Slide Number Placeholder 2"/>
          <p:cNvSpPr>
            <a:spLocks noGrp="1"/>
          </p:cNvSpPr>
          <p:nvPr>
            <p:ph type="sldNum" sz="quarter" idx="12"/>
          </p:nvPr>
        </p:nvSpPr>
        <p:spPr/>
        <p:txBody>
          <a:bodyPr/>
          <a:lstStyle/>
          <a:p>
            <a:fld id="{3AED8202-30AE-48A0-BA88-5E0016703AA5}" type="slidenum">
              <a:rPr lang="en-US" smtClean="0"/>
              <a:t>37</a:t>
            </a:fld>
            <a:endParaRPr lang="en-US"/>
          </a:p>
        </p:txBody>
      </p:sp>
      <p:graphicFrame>
        <p:nvGraphicFramePr>
          <p:cNvPr id="4" name="Table 3"/>
          <p:cNvGraphicFramePr>
            <a:graphicFrameLocks noGrp="1"/>
          </p:cNvGraphicFramePr>
          <p:nvPr>
            <p:extLst>
              <p:ext uri="{D42A27DB-BD31-4B8C-83A1-F6EECF244321}">
                <p14:modId xmlns:p14="http://schemas.microsoft.com/office/powerpoint/2010/main" val="3953360984"/>
              </p:ext>
            </p:extLst>
          </p:nvPr>
        </p:nvGraphicFramePr>
        <p:xfrm>
          <a:off x="724398" y="954884"/>
          <a:ext cx="10094018" cy="5903116"/>
        </p:xfrm>
        <a:graphic>
          <a:graphicData uri="http://schemas.openxmlformats.org/drawingml/2006/table">
            <a:tbl>
              <a:tblPr>
                <a:tableStyleId>{69CF1AB2-1976-4502-BF36-3FF5EA218861}</a:tableStyleId>
              </a:tblPr>
              <a:tblGrid>
                <a:gridCol w="1009402"/>
                <a:gridCol w="1009402"/>
                <a:gridCol w="1009402"/>
                <a:gridCol w="1009402"/>
                <a:gridCol w="1009399"/>
                <a:gridCol w="1009403"/>
                <a:gridCol w="1009402"/>
                <a:gridCol w="1009402"/>
                <a:gridCol w="1009402"/>
                <a:gridCol w="1009402"/>
              </a:tblGrid>
              <a:tr h="281654">
                <a:tc rowSpan="2">
                  <a:txBody>
                    <a:bodyPr/>
                    <a:lstStyle/>
                    <a:p>
                      <a:pPr algn="ctr" fontAlgn="b"/>
                      <a:r>
                        <a:rPr lang="en-US" sz="1100" b="1" u="none" strike="noStrike" dirty="0">
                          <a:effectLst/>
                        </a:rPr>
                        <a:t>Sector  </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Fugitive</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Stack</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Total Air</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Surface Water</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err="1">
                          <a:effectLst/>
                        </a:rPr>
                        <a:t>U'ground</a:t>
                      </a:r>
                      <a:r>
                        <a:rPr lang="en-US" sz="1100" b="1" u="none" strike="noStrike" dirty="0">
                          <a:effectLst/>
                        </a:rPr>
                        <a:t> Water</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Land</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err="1">
                          <a:effectLst/>
                        </a:rPr>
                        <a:t>Offiste</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POTW Metal</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POTW Nonmetal</a:t>
                      </a:r>
                      <a:endParaRPr lang="en-US" sz="1100" b="1" i="0" u="none" strike="noStrike" dirty="0">
                        <a:solidFill>
                          <a:srgbClr val="000000"/>
                        </a:solidFill>
                        <a:effectLst/>
                        <a:latin typeface="Calibri" panose="020F0502020204030204" pitchFamily="34" charset="0"/>
                      </a:endParaRPr>
                    </a:p>
                  </a:txBody>
                  <a:tcPr marL="4129" marR="4129" marT="4129" marB="0" anchor="b"/>
                </a:tc>
              </a:tr>
              <a:tr h="166288">
                <a:tc vMerge="1">
                  <a:txBody>
                    <a:bodyPr/>
                    <a:lstStyle/>
                    <a:p>
                      <a:endParaRPr lang="en-US"/>
                    </a:p>
                  </a:txBody>
                  <a:tcPr/>
                </a:tc>
                <a:tc>
                  <a:txBody>
                    <a:bodyPr/>
                    <a:lstStyle/>
                    <a:p>
                      <a:pPr algn="ctr" fontAlgn="b"/>
                      <a:r>
                        <a:rPr lang="en-US" sz="1100" b="1" u="none" strike="noStrike">
                          <a:effectLst/>
                        </a:rPr>
                        <a:t>kg  </a:t>
                      </a:r>
                      <a:endParaRPr lang="en-US" sz="1100" b="1" i="0" u="none" strike="noStrike">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a:effectLst/>
                        </a:rPr>
                        <a:t>kg  </a:t>
                      </a:r>
                      <a:endParaRPr lang="en-US" sz="1100" b="1" i="0" u="none" strike="noStrike">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a:effectLst/>
                        </a:rPr>
                        <a:t>kg  </a:t>
                      </a:r>
                      <a:endParaRPr lang="en-US" sz="1100" b="1" i="0" u="none" strike="noStrike">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kg  </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kg  </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kg  </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kg  </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kg  </a:t>
                      </a:r>
                      <a:endParaRPr lang="en-US" sz="1100" b="1" i="0" u="none" strike="noStrike" dirty="0">
                        <a:solidFill>
                          <a:srgbClr val="000000"/>
                        </a:solidFill>
                        <a:effectLst/>
                        <a:latin typeface="Calibri" panose="020F0502020204030204" pitchFamily="34" charset="0"/>
                      </a:endParaRPr>
                    </a:p>
                  </a:txBody>
                  <a:tcPr marL="4129" marR="4129" marT="4129" marB="0" anchor="b"/>
                </a:tc>
                <a:tc>
                  <a:txBody>
                    <a:bodyPr/>
                    <a:lstStyle/>
                    <a:p>
                      <a:pPr algn="ctr" fontAlgn="b"/>
                      <a:r>
                        <a:rPr lang="en-US" sz="1100" b="1" u="none" strike="noStrike" dirty="0">
                          <a:effectLst/>
                        </a:rPr>
                        <a:t>kg  </a:t>
                      </a:r>
                      <a:endParaRPr lang="en-US" sz="1100" b="1" i="0" u="none" strike="noStrike" dirty="0">
                        <a:solidFill>
                          <a:srgbClr val="000000"/>
                        </a:solidFill>
                        <a:effectLst/>
                        <a:latin typeface="Calibri" panose="020F0502020204030204" pitchFamily="34" charset="0"/>
                      </a:endParaRPr>
                    </a:p>
                  </a:txBody>
                  <a:tcPr marL="4129" marR="4129" marT="4129" marB="0" anchor="b"/>
                </a:tc>
              </a:tr>
              <a:tr h="348567">
                <a:tc>
                  <a:txBody>
                    <a:bodyPr/>
                    <a:lstStyle/>
                    <a:p>
                      <a:pPr algn="ctr" fontAlgn="ctr"/>
                      <a:r>
                        <a:rPr lang="en-US" sz="1100" u="none" strike="noStrike">
                          <a:effectLst/>
                        </a:rPr>
                        <a:t>Total for all sectors</a:t>
                      </a:r>
                      <a:endParaRPr lang="en-US" sz="1100" b="0" i="1"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27.7</a:t>
                      </a:r>
                      <a:endParaRPr lang="en-US" sz="1100" b="0" i="1"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151</a:t>
                      </a:r>
                      <a:endParaRPr lang="en-US" sz="1100" b="0" i="1"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178</a:t>
                      </a:r>
                      <a:endParaRPr lang="en-US" sz="1100" b="0" i="1"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25.8</a:t>
                      </a:r>
                      <a:endParaRPr lang="en-US" sz="1100" b="0" i="1"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22.4</a:t>
                      </a:r>
                      <a:endParaRPr lang="en-US" sz="1100" b="0" i="1"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357</a:t>
                      </a:r>
                      <a:endParaRPr lang="en-US" sz="1100" b="0" i="1"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dirty="0">
                          <a:effectLst/>
                        </a:rPr>
                        <a:t>162</a:t>
                      </a:r>
                      <a:endParaRPr lang="en-US" sz="1100" b="0" i="1" u="none" strike="noStrike" dirty="0">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dirty="0">
                          <a:effectLst/>
                        </a:rPr>
                        <a:t>1.79</a:t>
                      </a:r>
                      <a:endParaRPr lang="en-US" sz="1100" b="0" i="1" u="none" strike="noStrike" dirty="0">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46.9</a:t>
                      </a:r>
                      <a:endParaRPr lang="en-US" sz="1100" b="0" i="1" u="none" strike="noStrike">
                        <a:solidFill>
                          <a:srgbClr val="000000"/>
                        </a:solidFill>
                        <a:effectLst/>
                        <a:latin typeface="Verdana" panose="020B0604030504040204" pitchFamily="34" charset="0"/>
                      </a:endParaRPr>
                    </a:p>
                  </a:txBody>
                  <a:tcPr marL="4129" marR="4129" marT="12388" marB="12388" anchor="ctr"/>
                </a:tc>
              </a:tr>
              <a:tr h="348567">
                <a:tc>
                  <a:txBody>
                    <a:bodyPr/>
                    <a:lstStyle/>
                    <a:p>
                      <a:pPr algn="ctr" fontAlgn="ctr"/>
                      <a:r>
                        <a:rPr lang="en-US" sz="1100" u="none" strike="noStrike">
                          <a:effectLst/>
                        </a:rPr>
                        <a:t>Automobile Manufacturing</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4.73</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44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48.7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0.009</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0.026</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2.63</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0.314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7.96</a:t>
                      </a:r>
                      <a:endParaRPr lang="en-US" sz="1100" b="0" i="0" u="none" strike="noStrike">
                        <a:solidFill>
                          <a:srgbClr val="000000"/>
                        </a:solidFill>
                        <a:effectLst/>
                        <a:latin typeface="Verdana" panose="020B0604030504040204" pitchFamily="34" charset="0"/>
                      </a:endParaRPr>
                    </a:p>
                  </a:txBody>
                  <a:tcPr marL="4129" marR="4129" marT="12388" marB="12388" anchor="ctr"/>
                </a:tc>
              </a:tr>
              <a:tr h="577015">
                <a:tc>
                  <a:txBody>
                    <a:bodyPr/>
                    <a:lstStyle/>
                    <a:p>
                      <a:pPr algn="ctr" fontAlgn="ctr"/>
                      <a:r>
                        <a:rPr lang="en-US" sz="1100" u="none" strike="noStrike">
                          <a:effectLst/>
                        </a:rPr>
                        <a:t>Other basic organic chemical manufacturing</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2.52</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3.97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6.48</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3.02</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7.64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0.14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1.01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0.035</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10.7</a:t>
                      </a:r>
                      <a:endParaRPr lang="en-US" sz="1100" b="0" i="0" u="none" strike="noStrike">
                        <a:solidFill>
                          <a:srgbClr val="000000"/>
                        </a:solidFill>
                        <a:effectLst/>
                        <a:latin typeface="Verdana" panose="020B0604030504040204" pitchFamily="34" charset="0"/>
                      </a:endParaRPr>
                    </a:p>
                  </a:txBody>
                  <a:tcPr marL="4129" marR="4129" marT="12388" marB="12388" anchor="ctr"/>
                </a:tc>
              </a:tr>
              <a:tr h="510858">
                <a:tc>
                  <a:txBody>
                    <a:bodyPr/>
                    <a:lstStyle/>
                    <a:p>
                      <a:pPr algn="ctr" fontAlgn="ctr"/>
                      <a:r>
                        <a:rPr lang="en-US" sz="1100" u="none" strike="noStrike">
                          <a:effectLst/>
                        </a:rPr>
                        <a:t>Motor vehicle parts manufacturing</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1.87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9.57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11.4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0.024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0.375</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dirty="0">
                          <a:effectLst/>
                        </a:rPr>
                        <a:t>11.2</a:t>
                      </a:r>
                      <a:endParaRPr lang="en-US" sz="1100" b="0" i="0" u="none" strike="noStrike" dirty="0">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dirty="0">
                          <a:effectLst/>
                        </a:rPr>
                        <a:t>0.364</a:t>
                      </a:r>
                      <a:endParaRPr lang="en-US" sz="1100" b="0" i="0" u="none" strike="noStrike" dirty="0">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3.34</a:t>
                      </a:r>
                      <a:endParaRPr lang="en-US" sz="1100" b="0" i="0" u="none" strike="noStrike">
                        <a:solidFill>
                          <a:srgbClr val="000000"/>
                        </a:solidFill>
                        <a:effectLst/>
                        <a:latin typeface="Verdana" panose="020B0604030504040204" pitchFamily="34" charset="0"/>
                      </a:endParaRPr>
                    </a:p>
                  </a:txBody>
                  <a:tcPr marL="4129" marR="4129" marT="12388" marB="12388" anchor="ctr"/>
                </a:tc>
              </a:tr>
              <a:tr h="348567">
                <a:tc>
                  <a:txBody>
                    <a:bodyPr/>
                    <a:lstStyle/>
                    <a:p>
                      <a:pPr algn="ctr" fontAlgn="ctr"/>
                      <a:r>
                        <a:rPr lang="en-US" sz="1100" u="none" strike="noStrike">
                          <a:effectLst/>
                        </a:rPr>
                        <a:t>Iron and steel mills</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1.46</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1.21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2.67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11.4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0.198</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10.8</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77.5</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0.004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0.485</a:t>
                      </a:r>
                      <a:endParaRPr lang="en-US" sz="1100" b="0" i="0" u="none" strike="noStrike">
                        <a:solidFill>
                          <a:srgbClr val="000000"/>
                        </a:solidFill>
                        <a:effectLst/>
                        <a:latin typeface="Verdana" panose="020B0604030504040204" pitchFamily="34" charset="0"/>
                      </a:endParaRPr>
                    </a:p>
                  </a:txBody>
                  <a:tcPr marL="4129" marR="4129" marT="12388" marB="12388" anchor="ctr"/>
                </a:tc>
              </a:tr>
              <a:tr h="716129">
                <a:tc>
                  <a:txBody>
                    <a:bodyPr/>
                    <a:lstStyle/>
                    <a:p>
                      <a:pPr algn="ctr" fontAlgn="ctr"/>
                      <a:r>
                        <a:rPr lang="en-US" sz="1100" u="none" strike="noStrike">
                          <a:effectLst/>
                        </a:rPr>
                        <a:t>Alumina refining and primary aluminum production</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1.32</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3.89</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5.21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0.633</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1.64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2.44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3.63</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0.021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2.1</a:t>
                      </a:r>
                      <a:endParaRPr lang="en-US" sz="1100" b="0" i="0" u="none" strike="noStrike">
                        <a:solidFill>
                          <a:srgbClr val="000000"/>
                        </a:solidFill>
                        <a:effectLst/>
                        <a:latin typeface="Verdana" panose="020B0604030504040204" pitchFamily="34" charset="0"/>
                      </a:endParaRPr>
                    </a:p>
                  </a:txBody>
                  <a:tcPr marL="4129" marR="4129" marT="12388" marB="12388" anchor="ctr"/>
                </a:tc>
              </a:tr>
              <a:tr h="510858">
                <a:tc>
                  <a:txBody>
                    <a:bodyPr/>
                    <a:lstStyle/>
                    <a:p>
                      <a:pPr algn="ctr" fontAlgn="ctr"/>
                      <a:r>
                        <a:rPr lang="en-US" sz="1100" u="none" strike="noStrike">
                          <a:effectLst/>
                        </a:rPr>
                        <a:t>Plastics material and resin manufacturing</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1.14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2.53</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3.67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0.255</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1.48</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0.021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0.247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0.002</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2.1</a:t>
                      </a:r>
                      <a:endParaRPr lang="en-US" sz="1100" b="0" i="0" u="none" strike="noStrike">
                        <a:solidFill>
                          <a:srgbClr val="000000"/>
                        </a:solidFill>
                        <a:effectLst/>
                        <a:latin typeface="Verdana" panose="020B0604030504040204" pitchFamily="34" charset="0"/>
                      </a:endParaRPr>
                    </a:p>
                  </a:txBody>
                  <a:tcPr marL="4129" marR="4129" marT="12388" marB="12388" anchor="ctr"/>
                </a:tc>
              </a:tr>
              <a:tr h="510858">
                <a:tc>
                  <a:txBody>
                    <a:bodyPr/>
                    <a:lstStyle/>
                    <a:p>
                      <a:pPr algn="ctr" fontAlgn="ctr"/>
                      <a:r>
                        <a:rPr lang="en-US" sz="1100" u="none" strike="noStrike">
                          <a:effectLst/>
                        </a:rPr>
                        <a:t>Light Truck and Utility Vehicle Manufacturing</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0.856</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7.95</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8.81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0.002</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0.005</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0.475</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0.057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1.44</a:t>
                      </a:r>
                      <a:endParaRPr lang="en-US" sz="1100" b="0" i="0" u="none" strike="noStrike">
                        <a:solidFill>
                          <a:srgbClr val="000000"/>
                        </a:solidFill>
                        <a:effectLst/>
                        <a:latin typeface="Verdana" panose="020B0604030504040204" pitchFamily="34" charset="0"/>
                      </a:endParaRPr>
                    </a:p>
                  </a:txBody>
                  <a:tcPr marL="4129" marR="4129" marT="12388" marB="12388" anchor="ctr"/>
                </a:tc>
              </a:tr>
              <a:tr h="348567">
                <a:tc>
                  <a:txBody>
                    <a:bodyPr/>
                    <a:lstStyle/>
                    <a:p>
                      <a:pPr algn="ctr" fontAlgn="ctr"/>
                      <a:r>
                        <a:rPr lang="en-US" sz="1100" u="none" strike="noStrike">
                          <a:effectLst/>
                        </a:rPr>
                        <a:t>Ferrous metal foundaries</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0.814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0.961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1.77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0.042</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3.23</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10.3</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0.054</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0.051</a:t>
                      </a:r>
                      <a:endParaRPr lang="en-US" sz="1100" b="0" i="0" u="none" strike="noStrike">
                        <a:solidFill>
                          <a:srgbClr val="000000"/>
                        </a:solidFill>
                        <a:effectLst/>
                        <a:latin typeface="Verdana" panose="020B0604030504040204" pitchFamily="34" charset="0"/>
                      </a:endParaRPr>
                    </a:p>
                  </a:txBody>
                  <a:tcPr marL="4129" marR="4129" marT="12388" marB="12388" anchor="ctr"/>
                </a:tc>
              </a:tr>
              <a:tr h="673149">
                <a:tc>
                  <a:txBody>
                    <a:bodyPr/>
                    <a:lstStyle/>
                    <a:p>
                      <a:pPr algn="ctr" fontAlgn="ctr"/>
                      <a:r>
                        <a:rPr lang="en-US" sz="1100" u="none" strike="noStrike">
                          <a:effectLst/>
                        </a:rPr>
                        <a:t>Metal can, box, and other container manufacturing</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0.692</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1.41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2.11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0.008</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0.011</a:t>
                      </a:r>
                      <a:endParaRPr lang="en-US" sz="1100" b="0" i="0" u="none" strike="noStrike">
                        <a:solidFill>
                          <a:srgbClr val="000000"/>
                        </a:solidFill>
                        <a:effectLst/>
                        <a:latin typeface="Verdana" panose="020B0604030504040204" pitchFamily="34" charset="0"/>
                      </a:endParaRPr>
                    </a:p>
                  </a:txBody>
                  <a:tcPr marL="4129" marR="4129" marT="12388" marB="12388" anchor="ctr"/>
                </a:tc>
              </a:tr>
              <a:tr h="437901">
                <a:tc>
                  <a:txBody>
                    <a:bodyPr/>
                    <a:lstStyle/>
                    <a:p>
                      <a:pPr algn="ctr" fontAlgn="ctr"/>
                      <a:r>
                        <a:rPr lang="en-US" sz="1100" u="none" strike="noStrike">
                          <a:effectLst/>
                        </a:rPr>
                        <a:t>Synthetic rubber manufacturing</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0.567</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1.01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1.58</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0.08</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0.251</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0.079</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129" marR="4129" marT="12388" marB="12388" anchor="ctr"/>
                </a:tc>
                <a:tc>
                  <a:txBody>
                    <a:bodyPr/>
                    <a:lstStyle/>
                    <a:p>
                      <a:pPr algn="ctr" fontAlgn="ctr"/>
                      <a:r>
                        <a:rPr lang="en-US" sz="1100" u="none" strike="noStrike" dirty="0">
                          <a:effectLst/>
                        </a:rPr>
                        <a:t>0.023</a:t>
                      </a:r>
                      <a:endParaRPr lang="en-US" sz="1100" b="0" i="0" u="none" strike="noStrike" dirty="0">
                        <a:solidFill>
                          <a:srgbClr val="000000"/>
                        </a:solidFill>
                        <a:effectLst/>
                        <a:latin typeface="Verdana" panose="020B0604030504040204" pitchFamily="34" charset="0"/>
                      </a:endParaRPr>
                    </a:p>
                  </a:txBody>
                  <a:tcPr marL="4129" marR="4129" marT="12388" marB="12388" anchor="ctr"/>
                </a:tc>
              </a:tr>
            </a:tbl>
          </a:graphicData>
        </a:graphic>
      </p:graphicFrame>
      <p:sp>
        <p:nvSpPr>
          <p:cNvPr id="5" name="TextBox 4"/>
          <p:cNvSpPr txBox="1"/>
          <p:nvPr/>
        </p:nvSpPr>
        <p:spPr>
          <a:xfrm>
            <a:off x="10921340" y="5118264"/>
            <a:ext cx="1270660" cy="646331"/>
          </a:xfrm>
          <a:prstGeom prst="rect">
            <a:avLst/>
          </a:prstGeom>
          <a:noFill/>
        </p:spPr>
        <p:txBody>
          <a:bodyPr wrap="square" rtlCol="0">
            <a:spAutoFit/>
          </a:bodyPr>
          <a:lstStyle/>
          <a:p>
            <a:r>
              <a:rPr lang="en-US" sz="1200" dirty="0" smtClean="0"/>
              <a:t>Top 10 sectors only presented here</a:t>
            </a:r>
            <a:endParaRPr lang="en-US" sz="1200" dirty="0"/>
          </a:p>
        </p:txBody>
      </p:sp>
    </p:spTree>
    <p:extLst>
      <p:ext uri="{BB962C8B-B14F-4D97-AF65-F5344CB8AC3E}">
        <p14:creationId xmlns:p14="http://schemas.microsoft.com/office/powerpoint/2010/main" val="287390474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Total </a:t>
            </a:r>
            <a:r>
              <a:rPr lang="en-US" dirty="0" smtClean="0"/>
              <a:t>water withdrawals of </a:t>
            </a:r>
            <a:r>
              <a:rPr lang="en-US" dirty="0"/>
              <a:t>$1 million automobile manufacturing</a:t>
            </a:r>
          </a:p>
        </p:txBody>
      </p:sp>
      <p:sp>
        <p:nvSpPr>
          <p:cNvPr id="3" name="Slide Number Placeholder 2"/>
          <p:cNvSpPr>
            <a:spLocks noGrp="1"/>
          </p:cNvSpPr>
          <p:nvPr>
            <p:ph type="sldNum" sz="quarter" idx="12"/>
          </p:nvPr>
        </p:nvSpPr>
        <p:spPr/>
        <p:txBody>
          <a:bodyPr/>
          <a:lstStyle/>
          <a:p>
            <a:fld id="{3AED8202-30AE-48A0-BA88-5E0016703AA5}" type="slidenum">
              <a:rPr lang="en-US" smtClean="0"/>
              <a:t>38</a:t>
            </a:fld>
            <a:endParaRPr lang="en-US"/>
          </a:p>
        </p:txBody>
      </p:sp>
      <p:graphicFrame>
        <p:nvGraphicFramePr>
          <p:cNvPr id="7" name="Table 6"/>
          <p:cNvGraphicFramePr>
            <a:graphicFrameLocks noGrp="1"/>
          </p:cNvGraphicFramePr>
          <p:nvPr>
            <p:extLst>
              <p:ext uri="{D42A27DB-BD31-4B8C-83A1-F6EECF244321}">
                <p14:modId xmlns:p14="http://schemas.microsoft.com/office/powerpoint/2010/main" val="45625892"/>
              </p:ext>
            </p:extLst>
          </p:nvPr>
        </p:nvGraphicFramePr>
        <p:xfrm>
          <a:off x="3534935" y="2457716"/>
          <a:ext cx="3720889" cy="3489137"/>
        </p:xfrm>
        <a:graphic>
          <a:graphicData uri="http://schemas.openxmlformats.org/drawingml/2006/table">
            <a:tbl>
              <a:tblPr>
                <a:tableStyleId>{69CF1AB2-1976-4502-BF36-3FF5EA218861}</a:tableStyleId>
              </a:tblPr>
              <a:tblGrid>
                <a:gridCol w="2711486"/>
                <a:gridCol w="1009403"/>
              </a:tblGrid>
              <a:tr h="340674">
                <a:tc rowSpan="2">
                  <a:txBody>
                    <a:bodyPr/>
                    <a:lstStyle/>
                    <a:p>
                      <a:pPr algn="ctr" fontAlgn="b"/>
                      <a:r>
                        <a:rPr lang="en-US" sz="1200" b="1" u="none" strike="noStrike" dirty="0">
                          <a:effectLst/>
                        </a:rPr>
                        <a:t>Sector  </a:t>
                      </a:r>
                      <a:endParaRPr lang="en-US" sz="1200" b="1" i="0" u="none" strike="noStrike" dirty="0">
                        <a:solidFill>
                          <a:srgbClr val="000000"/>
                        </a:solidFill>
                        <a:effectLst/>
                        <a:latin typeface="Calibri" panose="020F0502020204030204" pitchFamily="34" charset="0"/>
                      </a:endParaRPr>
                    </a:p>
                  </a:txBody>
                  <a:tcPr marL="4271" marR="4271" marT="12814" marB="12814" anchor="b"/>
                </a:tc>
                <a:tc>
                  <a:txBody>
                    <a:bodyPr/>
                    <a:lstStyle/>
                    <a:p>
                      <a:pPr algn="ctr" fontAlgn="b"/>
                      <a:r>
                        <a:rPr lang="en-US" sz="1200" b="1" u="none" strike="noStrike" dirty="0">
                          <a:effectLst/>
                        </a:rPr>
                        <a:t>Water Withdrawals</a:t>
                      </a:r>
                      <a:endParaRPr lang="en-US" sz="1200" b="1" i="0" u="none" strike="noStrike" dirty="0">
                        <a:solidFill>
                          <a:srgbClr val="000000"/>
                        </a:solidFill>
                        <a:effectLst/>
                        <a:latin typeface="Calibri" panose="020F0502020204030204" pitchFamily="34" charset="0"/>
                      </a:endParaRPr>
                    </a:p>
                  </a:txBody>
                  <a:tcPr marL="4271" marR="4271" marT="4271" marB="0" anchor="b"/>
                </a:tc>
              </a:tr>
              <a:tr h="172303">
                <a:tc vMerge="1">
                  <a:txBody>
                    <a:bodyPr/>
                    <a:lstStyle/>
                    <a:p>
                      <a:endParaRPr lang="en-US"/>
                    </a:p>
                  </a:txBody>
                  <a:tcPr/>
                </a:tc>
                <a:tc>
                  <a:txBody>
                    <a:bodyPr/>
                    <a:lstStyle/>
                    <a:p>
                      <a:pPr algn="ctr" fontAlgn="b"/>
                      <a:r>
                        <a:rPr lang="en-US" sz="1200" b="1" u="none" strike="noStrike" dirty="0" err="1">
                          <a:effectLst/>
                        </a:rPr>
                        <a:t>kGal</a:t>
                      </a:r>
                      <a:r>
                        <a:rPr lang="en-US" sz="1200" b="1" u="none" strike="noStrike" dirty="0">
                          <a:effectLst/>
                        </a:rPr>
                        <a:t>  </a:t>
                      </a:r>
                      <a:endParaRPr lang="en-US" sz="1200" b="1" i="0" u="none" strike="noStrike" dirty="0">
                        <a:solidFill>
                          <a:srgbClr val="000000"/>
                        </a:solidFill>
                        <a:effectLst/>
                        <a:latin typeface="Calibri" panose="020F0502020204030204" pitchFamily="34" charset="0"/>
                      </a:endParaRPr>
                    </a:p>
                  </a:txBody>
                  <a:tcPr marL="4271" marR="4271" marT="4271" marB="0" anchor="b"/>
                </a:tc>
              </a:tr>
              <a:tr h="191966">
                <a:tc>
                  <a:txBody>
                    <a:bodyPr/>
                    <a:lstStyle/>
                    <a:p>
                      <a:pPr algn="ctr" fontAlgn="ctr"/>
                      <a:r>
                        <a:rPr lang="en-US" sz="1200" u="none" strike="noStrike" dirty="0">
                          <a:effectLst/>
                        </a:rPr>
                        <a:t>Total for all sectors</a:t>
                      </a:r>
                      <a:endParaRPr lang="en-US" sz="1200" b="0" i="1" u="none" strike="noStrike" dirty="0">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dirty="0">
                          <a:effectLst/>
                        </a:rPr>
                        <a:t>8900</a:t>
                      </a:r>
                      <a:endParaRPr lang="en-US" sz="1200" b="0" i="1" u="none" strike="noStrike" dirty="0">
                        <a:solidFill>
                          <a:srgbClr val="000000"/>
                        </a:solidFill>
                        <a:effectLst/>
                        <a:latin typeface="Verdana" panose="020B0604030504040204" pitchFamily="34" charset="0"/>
                      </a:endParaRPr>
                    </a:p>
                  </a:txBody>
                  <a:tcPr marL="4271" marR="4271" marT="12814" marB="12814" anchor="ctr"/>
                </a:tc>
              </a:tr>
              <a:tr h="205708">
                <a:tc>
                  <a:txBody>
                    <a:bodyPr/>
                    <a:lstStyle/>
                    <a:p>
                      <a:pPr algn="ctr" fontAlgn="ctr"/>
                      <a:r>
                        <a:rPr lang="en-US" sz="1200" u="none" strike="noStrike" dirty="0">
                          <a:effectLst/>
                        </a:rPr>
                        <a:t>Power generation and supply</a:t>
                      </a:r>
                      <a:endParaRPr lang="en-US" sz="1200" b="0" i="0" u="none" strike="noStrike" dirty="0">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a:effectLst/>
                        </a:rPr>
                        <a:t>5120</a:t>
                      </a:r>
                      <a:endParaRPr lang="en-US" sz="1200" b="0" i="0" u="none" strike="noStrike">
                        <a:solidFill>
                          <a:srgbClr val="000000"/>
                        </a:solidFill>
                        <a:effectLst/>
                        <a:latin typeface="Verdana" panose="020B0604030504040204" pitchFamily="34" charset="0"/>
                      </a:endParaRPr>
                    </a:p>
                  </a:txBody>
                  <a:tcPr marL="4271" marR="4271" marT="12814" marB="12814" anchor="ctr"/>
                </a:tc>
              </a:tr>
              <a:tr h="360337">
                <a:tc>
                  <a:txBody>
                    <a:bodyPr/>
                    <a:lstStyle/>
                    <a:p>
                      <a:pPr algn="ctr" fontAlgn="ctr"/>
                      <a:r>
                        <a:rPr lang="en-US" sz="1200" u="none" strike="noStrike">
                          <a:effectLst/>
                        </a:rPr>
                        <a:t>Paint and coating manufacturing</a:t>
                      </a:r>
                      <a:endParaRPr lang="en-US" sz="1200" b="0" i="0" u="none" strike="noStrike">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a:effectLst/>
                        </a:rPr>
                        <a:t>868</a:t>
                      </a:r>
                      <a:endParaRPr lang="en-US" sz="1200" b="0" i="0" u="none" strike="noStrike">
                        <a:solidFill>
                          <a:srgbClr val="000000"/>
                        </a:solidFill>
                        <a:effectLst/>
                        <a:latin typeface="Verdana" panose="020B0604030504040204" pitchFamily="34" charset="0"/>
                      </a:endParaRPr>
                    </a:p>
                  </a:txBody>
                  <a:tcPr marL="4271" marR="4271" marT="12814" marB="12814" anchor="ctr"/>
                </a:tc>
              </a:tr>
              <a:tr h="191966">
                <a:tc>
                  <a:txBody>
                    <a:bodyPr/>
                    <a:lstStyle/>
                    <a:p>
                      <a:pPr algn="ctr" fontAlgn="ctr"/>
                      <a:r>
                        <a:rPr lang="en-US" sz="1200" u="none" strike="noStrike">
                          <a:effectLst/>
                        </a:rPr>
                        <a:t>Cotton farming</a:t>
                      </a:r>
                      <a:endParaRPr lang="en-US" sz="1200" b="0" i="0" u="none" strike="noStrike">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a:effectLst/>
                        </a:rPr>
                        <a:t>775</a:t>
                      </a:r>
                      <a:endParaRPr lang="en-US" sz="1200" b="0" i="0" u="none" strike="noStrike">
                        <a:solidFill>
                          <a:srgbClr val="000000"/>
                        </a:solidFill>
                        <a:effectLst/>
                        <a:latin typeface="Verdana" panose="020B0604030504040204" pitchFamily="34" charset="0"/>
                      </a:endParaRPr>
                    </a:p>
                  </a:txBody>
                  <a:tcPr marL="4271" marR="4271" marT="12814" marB="12814" anchor="ctr"/>
                </a:tc>
              </a:tr>
              <a:tr h="191966">
                <a:tc>
                  <a:txBody>
                    <a:bodyPr/>
                    <a:lstStyle/>
                    <a:p>
                      <a:pPr algn="ctr" fontAlgn="ctr"/>
                      <a:r>
                        <a:rPr lang="en-US" sz="1200" u="none" strike="noStrike">
                          <a:effectLst/>
                        </a:rPr>
                        <a:t>Grain farming</a:t>
                      </a:r>
                      <a:endParaRPr lang="en-US" sz="1200" b="0" i="0" u="none" strike="noStrike">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a:effectLst/>
                        </a:rPr>
                        <a:t>745</a:t>
                      </a:r>
                      <a:endParaRPr lang="en-US" sz="1200" b="0" i="0" u="none" strike="noStrike">
                        <a:solidFill>
                          <a:srgbClr val="000000"/>
                        </a:solidFill>
                        <a:effectLst/>
                        <a:latin typeface="Verdana" panose="020B0604030504040204" pitchFamily="34" charset="0"/>
                      </a:endParaRPr>
                    </a:p>
                  </a:txBody>
                  <a:tcPr marL="4271" marR="4271" marT="12814" marB="12814" anchor="ctr"/>
                </a:tc>
              </a:tr>
              <a:tr h="191966">
                <a:tc>
                  <a:txBody>
                    <a:bodyPr/>
                    <a:lstStyle/>
                    <a:p>
                      <a:pPr algn="ctr" fontAlgn="ctr"/>
                      <a:r>
                        <a:rPr lang="en-US" sz="1200" u="none" strike="noStrike">
                          <a:effectLst/>
                        </a:rPr>
                        <a:t>Iron and steel mills</a:t>
                      </a:r>
                      <a:endParaRPr lang="en-US" sz="1200" b="0" i="0" u="none" strike="noStrike">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a:effectLst/>
                        </a:rPr>
                        <a:t>157</a:t>
                      </a:r>
                      <a:endParaRPr lang="en-US" sz="1200" b="0" i="0" u="none" strike="noStrike">
                        <a:solidFill>
                          <a:srgbClr val="000000"/>
                        </a:solidFill>
                        <a:effectLst/>
                        <a:latin typeface="Verdana" panose="020B0604030504040204" pitchFamily="34" charset="0"/>
                      </a:endParaRPr>
                    </a:p>
                  </a:txBody>
                  <a:tcPr marL="4271" marR="4271" marT="12814" marB="12814" anchor="ctr"/>
                </a:tc>
              </a:tr>
              <a:tr h="191966">
                <a:tc>
                  <a:txBody>
                    <a:bodyPr/>
                    <a:lstStyle/>
                    <a:p>
                      <a:pPr algn="ctr" fontAlgn="ctr"/>
                      <a:r>
                        <a:rPr lang="en-US" sz="1200" u="none" strike="noStrike">
                          <a:effectLst/>
                        </a:rPr>
                        <a:t>Paperboard Mills</a:t>
                      </a:r>
                      <a:endParaRPr lang="en-US" sz="1200" b="0" i="0" u="none" strike="noStrike">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a:effectLst/>
                        </a:rPr>
                        <a:t>126</a:t>
                      </a:r>
                      <a:endParaRPr lang="en-US" sz="1200" b="0" i="0" u="none" strike="noStrike">
                        <a:solidFill>
                          <a:srgbClr val="000000"/>
                        </a:solidFill>
                        <a:effectLst/>
                        <a:latin typeface="Verdana" panose="020B0604030504040204" pitchFamily="34" charset="0"/>
                      </a:endParaRPr>
                    </a:p>
                  </a:txBody>
                  <a:tcPr marL="4271" marR="4271" marT="12814" marB="12814" anchor="ctr"/>
                </a:tc>
              </a:tr>
              <a:tr h="205708">
                <a:tc>
                  <a:txBody>
                    <a:bodyPr/>
                    <a:lstStyle/>
                    <a:p>
                      <a:pPr algn="ctr" fontAlgn="ctr"/>
                      <a:r>
                        <a:rPr lang="en-US" sz="1200" u="none" strike="noStrike">
                          <a:effectLst/>
                        </a:rPr>
                        <a:t>Cattle ranching and farming</a:t>
                      </a:r>
                      <a:endParaRPr lang="en-US" sz="1200" b="0" i="0" u="none" strike="noStrike">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a:effectLst/>
                        </a:rPr>
                        <a:t>115</a:t>
                      </a:r>
                      <a:endParaRPr lang="en-US" sz="1200" b="0" i="0" u="none" strike="noStrike">
                        <a:solidFill>
                          <a:srgbClr val="000000"/>
                        </a:solidFill>
                        <a:effectLst/>
                        <a:latin typeface="Verdana" panose="020B0604030504040204" pitchFamily="34" charset="0"/>
                      </a:endParaRPr>
                    </a:p>
                  </a:txBody>
                  <a:tcPr marL="4271" marR="4271" marT="12814" marB="12814" anchor="ctr"/>
                </a:tc>
              </a:tr>
              <a:tr h="360337">
                <a:tc>
                  <a:txBody>
                    <a:bodyPr/>
                    <a:lstStyle/>
                    <a:p>
                      <a:pPr algn="ctr" fontAlgn="ctr"/>
                      <a:r>
                        <a:rPr lang="en-US" sz="1200" u="none" strike="noStrike">
                          <a:effectLst/>
                        </a:rPr>
                        <a:t>Gold, silver, and other metal ore mining</a:t>
                      </a:r>
                      <a:endParaRPr lang="en-US" sz="1200" b="0" i="0" u="none" strike="noStrike">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a:effectLst/>
                        </a:rPr>
                        <a:t>105</a:t>
                      </a:r>
                      <a:endParaRPr lang="en-US" sz="1200" b="0" i="0" u="none" strike="noStrike">
                        <a:solidFill>
                          <a:srgbClr val="000000"/>
                        </a:solidFill>
                        <a:effectLst/>
                        <a:latin typeface="Verdana" panose="020B0604030504040204" pitchFamily="34" charset="0"/>
                      </a:endParaRPr>
                    </a:p>
                  </a:txBody>
                  <a:tcPr marL="4271" marR="4271" marT="12814" marB="12814" anchor="ctr"/>
                </a:tc>
              </a:tr>
              <a:tr h="360337">
                <a:tc>
                  <a:txBody>
                    <a:bodyPr/>
                    <a:lstStyle/>
                    <a:p>
                      <a:pPr algn="ctr" fontAlgn="ctr"/>
                      <a:r>
                        <a:rPr lang="en-US" sz="1200" u="none" strike="noStrike">
                          <a:effectLst/>
                        </a:rPr>
                        <a:t>Motor vehicle parts manufacturing</a:t>
                      </a:r>
                      <a:endParaRPr lang="en-US" sz="1200" b="0" i="0" u="none" strike="noStrike">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a:effectLst/>
                        </a:rPr>
                        <a:t>80.8</a:t>
                      </a:r>
                      <a:endParaRPr lang="en-US" sz="1200" b="0" i="0" u="none" strike="noStrike">
                        <a:solidFill>
                          <a:srgbClr val="000000"/>
                        </a:solidFill>
                        <a:effectLst/>
                        <a:latin typeface="Verdana" panose="020B0604030504040204" pitchFamily="34" charset="0"/>
                      </a:endParaRPr>
                    </a:p>
                  </a:txBody>
                  <a:tcPr marL="4271" marR="4271" marT="12814" marB="12814" anchor="ctr"/>
                </a:tc>
              </a:tr>
              <a:tr h="360337">
                <a:tc>
                  <a:txBody>
                    <a:bodyPr/>
                    <a:lstStyle/>
                    <a:p>
                      <a:pPr algn="ctr" fontAlgn="ctr"/>
                      <a:r>
                        <a:rPr lang="en-US" sz="1200" u="none" strike="noStrike">
                          <a:effectLst/>
                        </a:rPr>
                        <a:t>Other basic organic chemical manufacturing</a:t>
                      </a:r>
                      <a:endParaRPr lang="en-US" sz="1200" b="0" i="0" u="none" strike="noStrike">
                        <a:solidFill>
                          <a:srgbClr val="000000"/>
                        </a:solidFill>
                        <a:effectLst/>
                        <a:latin typeface="Verdana" panose="020B0604030504040204" pitchFamily="34" charset="0"/>
                      </a:endParaRPr>
                    </a:p>
                  </a:txBody>
                  <a:tcPr marL="4271" marR="4271" marT="12814" marB="12814" anchor="ctr"/>
                </a:tc>
                <a:tc>
                  <a:txBody>
                    <a:bodyPr/>
                    <a:lstStyle/>
                    <a:p>
                      <a:pPr algn="ctr" fontAlgn="ctr"/>
                      <a:r>
                        <a:rPr lang="en-US" sz="1200" u="none" strike="noStrike" dirty="0">
                          <a:effectLst/>
                        </a:rPr>
                        <a:t>78.2</a:t>
                      </a:r>
                      <a:endParaRPr lang="en-US" sz="1200" b="0" i="0" u="none" strike="noStrike" dirty="0">
                        <a:solidFill>
                          <a:srgbClr val="000000"/>
                        </a:solidFill>
                        <a:effectLst/>
                        <a:latin typeface="Verdana" panose="020B0604030504040204" pitchFamily="34" charset="0"/>
                      </a:endParaRPr>
                    </a:p>
                  </a:txBody>
                  <a:tcPr marL="4271" marR="4271" marT="12814" marB="12814" anchor="ctr"/>
                </a:tc>
              </a:tr>
            </a:tbl>
          </a:graphicData>
        </a:graphic>
      </p:graphicFrame>
      <p:sp>
        <p:nvSpPr>
          <p:cNvPr id="8" name="TextBox 7"/>
          <p:cNvSpPr txBox="1"/>
          <p:nvPr/>
        </p:nvSpPr>
        <p:spPr>
          <a:xfrm>
            <a:off x="10160000" y="5343896"/>
            <a:ext cx="1270660" cy="646331"/>
          </a:xfrm>
          <a:prstGeom prst="rect">
            <a:avLst/>
          </a:prstGeom>
          <a:noFill/>
        </p:spPr>
        <p:txBody>
          <a:bodyPr wrap="square" rtlCol="0">
            <a:spAutoFit/>
          </a:bodyPr>
          <a:lstStyle/>
          <a:p>
            <a:r>
              <a:rPr lang="en-US" sz="1200" dirty="0" smtClean="0"/>
              <a:t>Top 10 sectors only presented here</a:t>
            </a:r>
            <a:endParaRPr lang="en-US" sz="1200" dirty="0"/>
          </a:p>
        </p:txBody>
      </p:sp>
    </p:spTree>
    <p:extLst>
      <p:ext uri="{BB962C8B-B14F-4D97-AF65-F5344CB8AC3E}">
        <p14:creationId xmlns:p14="http://schemas.microsoft.com/office/powerpoint/2010/main" val="13284962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77601"/>
            <a:ext cx="10972800" cy="845558"/>
          </a:xfrm>
        </p:spPr>
        <p:txBody>
          <a:bodyPr/>
          <a:lstStyle/>
          <a:p>
            <a:r>
              <a:rPr lang="en-US" sz="2400" dirty="0"/>
              <a:t>Total </a:t>
            </a:r>
            <a:r>
              <a:rPr lang="en-US" sz="2400" dirty="0" smtClean="0"/>
              <a:t>movement of inputs/freight of </a:t>
            </a:r>
            <a:r>
              <a:rPr lang="en-US" sz="2400" dirty="0"/>
              <a:t>$1 million automobile </a:t>
            </a:r>
            <a:r>
              <a:rPr lang="en-US" sz="2400" dirty="0" smtClean="0"/>
              <a:t>manufacturing via various modes</a:t>
            </a:r>
            <a:endParaRPr lang="en-US" sz="2400" dirty="0"/>
          </a:p>
        </p:txBody>
      </p:sp>
      <p:sp>
        <p:nvSpPr>
          <p:cNvPr id="3" name="Slide Number Placeholder 2"/>
          <p:cNvSpPr>
            <a:spLocks noGrp="1"/>
          </p:cNvSpPr>
          <p:nvPr>
            <p:ph type="sldNum" sz="quarter" idx="12"/>
          </p:nvPr>
        </p:nvSpPr>
        <p:spPr/>
        <p:txBody>
          <a:bodyPr/>
          <a:lstStyle/>
          <a:p>
            <a:fld id="{3AED8202-30AE-48A0-BA88-5E0016703AA5}" type="slidenum">
              <a:rPr lang="en-US" smtClean="0"/>
              <a:t>39</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3023931737"/>
              </p:ext>
            </p:extLst>
          </p:nvPr>
        </p:nvGraphicFramePr>
        <p:xfrm>
          <a:off x="504722" y="1138400"/>
          <a:ext cx="10586832" cy="5533567"/>
        </p:xfrm>
        <a:graphic>
          <a:graphicData uri="http://schemas.openxmlformats.org/drawingml/2006/table">
            <a:tbl>
              <a:tblPr>
                <a:tableStyleId>{69CF1AB2-1976-4502-BF36-3FF5EA218861}</a:tableStyleId>
              </a:tblPr>
              <a:tblGrid>
                <a:gridCol w="931456"/>
                <a:gridCol w="931456"/>
                <a:gridCol w="1090490"/>
                <a:gridCol w="1090490"/>
                <a:gridCol w="1090490"/>
                <a:gridCol w="1090490"/>
                <a:gridCol w="1090490"/>
                <a:gridCol w="1090490"/>
                <a:gridCol w="1090490"/>
                <a:gridCol w="1090490"/>
              </a:tblGrid>
              <a:tr h="311993">
                <a:tc rowSpan="2">
                  <a:txBody>
                    <a:bodyPr/>
                    <a:lstStyle/>
                    <a:p>
                      <a:pPr algn="ctr" fontAlgn="b"/>
                      <a:r>
                        <a:rPr lang="en-US" sz="1100" b="1" u="none" strike="noStrike" dirty="0">
                          <a:effectLst/>
                        </a:rPr>
                        <a:t>Sector  </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Air</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Oil Pipe</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Gas Pipe</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Rail</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Truck</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Water</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Intl Air</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a:effectLst/>
                        </a:rPr>
                        <a:t>Intl Water</a:t>
                      </a:r>
                      <a:endParaRPr lang="en-US" sz="1100" b="1" i="0" u="none" strike="noStrike">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Total</a:t>
                      </a:r>
                      <a:endParaRPr lang="en-US" sz="1100" b="1" i="0" u="none" strike="noStrike" dirty="0">
                        <a:solidFill>
                          <a:srgbClr val="000000"/>
                        </a:solidFill>
                        <a:effectLst/>
                        <a:latin typeface="Calibri" panose="020F0502020204030204" pitchFamily="34" charset="0"/>
                      </a:endParaRPr>
                    </a:p>
                  </a:txBody>
                  <a:tcPr marL="4039" marR="4039" marT="4039" marB="0" anchor="b"/>
                </a:tc>
              </a:tr>
              <a:tr h="211499">
                <a:tc vMerge="1">
                  <a:txBody>
                    <a:bodyPr/>
                    <a:lstStyle/>
                    <a:p>
                      <a:endParaRPr lang="en-US"/>
                    </a:p>
                  </a:txBody>
                  <a:tcPr/>
                </a:tc>
                <a:tc>
                  <a:txBody>
                    <a:bodyPr/>
                    <a:lstStyle/>
                    <a:p>
                      <a:pPr algn="ctr" fontAlgn="b"/>
                      <a:r>
                        <a:rPr lang="en-US" sz="1100" b="1" u="none" strike="noStrike" dirty="0">
                          <a:effectLst/>
                        </a:rPr>
                        <a:t>ton-km  </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ton-km  </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ton-km  </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ton-km  </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a:effectLst/>
                        </a:rPr>
                        <a:t>ton-km  </a:t>
                      </a:r>
                      <a:endParaRPr lang="en-US" sz="1100" b="1" i="0" u="none" strike="noStrike">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ton-km  </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ton-km  </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ton-km  </a:t>
                      </a:r>
                      <a:endParaRPr lang="en-US" sz="1100" b="1" i="0" u="none" strike="noStrike" dirty="0">
                        <a:solidFill>
                          <a:srgbClr val="000000"/>
                        </a:solidFill>
                        <a:effectLst/>
                        <a:latin typeface="Calibri" panose="020F0502020204030204" pitchFamily="34" charset="0"/>
                      </a:endParaRPr>
                    </a:p>
                  </a:txBody>
                  <a:tcPr marL="4039" marR="4039" marT="4039" marB="0" anchor="b"/>
                </a:tc>
                <a:tc>
                  <a:txBody>
                    <a:bodyPr/>
                    <a:lstStyle/>
                    <a:p>
                      <a:pPr algn="ctr" fontAlgn="b"/>
                      <a:r>
                        <a:rPr lang="en-US" sz="1100" b="1" u="none" strike="noStrike" dirty="0">
                          <a:effectLst/>
                        </a:rPr>
                        <a:t>ton-km  </a:t>
                      </a:r>
                      <a:endParaRPr lang="en-US" sz="1100" b="1" i="0" u="none" strike="noStrike" dirty="0">
                        <a:solidFill>
                          <a:srgbClr val="000000"/>
                        </a:solidFill>
                        <a:effectLst/>
                        <a:latin typeface="Calibri" panose="020F0502020204030204" pitchFamily="34" charset="0"/>
                      </a:endParaRPr>
                    </a:p>
                  </a:txBody>
                  <a:tcPr marL="4039" marR="4039" marT="4039" marB="0" anchor="b"/>
                </a:tc>
              </a:tr>
              <a:tr h="383101">
                <a:tc>
                  <a:txBody>
                    <a:bodyPr/>
                    <a:lstStyle/>
                    <a:p>
                      <a:pPr algn="ctr" fontAlgn="ctr"/>
                      <a:r>
                        <a:rPr lang="en-US" sz="1100" u="none" strike="noStrike">
                          <a:effectLst/>
                        </a:rPr>
                        <a:t>Total for all sectors</a:t>
                      </a:r>
                      <a:endParaRPr lang="en-US" sz="1100" b="0" i="1"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5260</a:t>
                      </a:r>
                      <a:endParaRPr lang="en-US" sz="1100" b="0" i="1"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53600</a:t>
                      </a:r>
                      <a:endParaRPr lang="en-US" sz="1100" b="0" i="1"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45300</a:t>
                      </a:r>
                      <a:endParaRPr lang="en-US" sz="1100" b="0" i="1"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dirty="0">
                          <a:effectLst/>
                        </a:rPr>
                        <a:t>1220000</a:t>
                      </a:r>
                      <a:endParaRPr lang="en-US" sz="1100" b="0" i="1" u="none" strike="noStrike" dirty="0">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663000</a:t>
                      </a:r>
                      <a:endParaRPr lang="en-US" sz="1100" b="0" i="1"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96600</a:t>
                      </a:r>
                      <a:endParaRPr lang="en-US" sz="1100" b="0" i="1"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8230</a:t>
                      </a:r>
                      <a:endParaRPr lang="en-US" sz="1100" b="0" i="1"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1600000</a:t>
                      </a:r>
                      <a:endParaRPr lang="en-US" sz="1100" b="0" i="1"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3690000</a:t>
                      </a:r>
                      <a:endParaRPr lang="en-US" sz="1100" b="0" i="1" u="none" strike="noStrike">
                        <a:solidFill>
                          <a:srgbClr val="000000"/>
                        </a:solidFill>
                        <a:effectLst/>
                        <a:latin typeface="Verdana" panose="020B0604030504040204" pitchFamily="34" charset="0"/>
                      </a:endParaRPr>
                    </a:p>
                  </a:txBody>
                  <a:tcPr marL="4039" marR="4039" marT="12117" marB="12117" anchor="ctr"/>
                </a:tc>
              </a:tr>
              <a:tr h="561740">
                <a:tc>
                  <a:txBody>
                    <a:bodyPr/>
                    <a:lstStyle/>
                    <a:p>
                      <a:pPr algn="ctr" fontAlgn="ctr"/>
                      <a:r>
                        <a:rPr lang="en-US" sz="1100" u="none" strike="noStrike">
                          <a:effectLst/>
                        </a:rPr>
                        <a:t>Leather and hide tanning and finishing</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2730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45.1</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5530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738</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935</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9980</a:t>
                      </a:r>
                      <a:endParaRPr lang="en-US" sz="1100" b="0" i="0" u="none" strike="noStrike">
                        <a:solidFill>
                          <a:srgbClr val="000000"/>
                        </a:solidFill>
                        <a:effectLst/>
                        <a:latin typeface="Verdana" panose="020B0604030504040204" pitchFamily="34" charset="0"/>
                      </a:endParaRPr>
                    </a:p>
                  </a:txBody>
                  <a:tcPr marL="4039" marR="4039" marT="12117" marB="12117" anchor="ctr"/>
                </a:tc>
              </a:tr>
              <a:tr h="383101">
                <a:tc>
                  <a:txBody>
                    <a:bodyPr/>
                    <a:lstStyle/>
                    <a:p>
                      <a:pPr algn="ctr" fontAlgn="ctr"/>
                      <a:r>
                        <a:rPr lang="en-US" sz="1100" u="none" strike="noStrike">
                          <a:effectLst/>
                        </a:rPr>
                        <a:t>Automobile Manufacturing</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562</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dirty="0">
                          <a:effectLst/>
                        </a:rPr>
                        <a:t>829000</a:t>
                      </a:r>
                      <a:endParaRPr lang="en-US" sz="1100" b="0" i="0" u="none" strike="noStrike" dirty="0">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231000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445</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359</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249000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dirty="0">
                          <a:effectLst/>
                        </a:rPr>
                        <a:t>1310000</a:t>
                      </a:r>
                      <a:endParaRPr lang="en-US" sz="1100" b="0" i="0" u="none" strike="noStrike" dirty="0">
                        <a:solidFill>
                          <a:srgbClr val="000000"/>
                        </a:solidFill>
                        <a:effectLst/>
                        <a:latin typeface="Verdana" panose="020B0604030504040204" pitchFamily="34" charset="0"/>
                      </a:endParaRPr>
                    </a:p>
                  </a:txBody>
                  <a:tcPr marL="4039" marR="4039" marT="12117" marB="12117" anchor="ctr">
                    <a:solidFill>
                      <a:srgbClr val="FFFF00"/>
                    </a:solidFill>
                  </a:tcPr>
                </a:tc>
              </a:tr>
              <a:tr h="561740">
                <a:tc>
                  <a:txBody>
                    <a:bodyPr/>
                    <a:lstStyle/>
                    <a:p>
                      <a:pPr algn="ctr" fontAlgn="ctr"/>
                      <a:r>
                        <a:rPr lang="en-US" sz="1100" u="none" strike="noStrike">
                          <a:effectLst/>
                        </a:rPr>
                        <a:t>Motor vehicle parts manufacturing</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467</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103000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108000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28.6</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2740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a:effectLst/>
                        </a:rPr>
                        <a:t>111000</a:t>
                      </a:r>
                      <a:endParaRPr lang="en-US" sz="1100" b="0" i="0" u="none" strike="noStrike">
                        <a:solidFill>
                          <a:srgbClr val="000000"/>
                        </a:solidFill>
                        <a:effectLst/>
                        <a:latin typeface="Verdana" panose="020B0604030504040204" pitchFamily="34" charset="0"/>
                      </a:endParaRPr>
                    </a:p>
                  </a:txBody>
                  <a:tcPr marL="4039" marR="4039" marT="12117" marB="12117" anchor="ctr">
                    <a:solidFill>
                      <a:srgbClr val="FFFF00"/>
                    </a:solidFill>
                  </a:tcPr>
                </a:tc>
                <a:tc>
                  <a:txBody>
                    <a:bodyPr/>
                    <a:lstStyle/>
                    <a:p>
                      <a:pPr algn="ctr" fontAlgn="ctr"/>
                      <a:r>
                        <a:rPr lang="en-US" sz="1100" u="none" strike="noStrike" dirty="0">
                          <a:effectLst/>
                        </a:rPr>
                        <a:t>325000</a:t>
                      </a:r>
                      <a:endParaRPr lang="en-US" sz="1100" b="0" i="0" u="none" strike="noStrike" dirty="0">
                        <a:solidFill>
                          <a:srgbClr val="000000"/>
                        </a:solidFill>
                        <a:effectLst/>
                        <a:latin typeface="Verdana" panose="020B0604030504040204" pitchFamily="34" charset="0"/>
                      </a:endParaRPr>
                    </a:p>
                  </a:txBody>
                  <a:tcPr marL="4039" marR="4039" marT="12117" marB="12117" anchor="ctr">
                    <a:solidFill>
                      <a:srgbClr val="FFFF00"/>
                    </a:solidFill>
                  </a:tcPr>
                </a:tc>
              </a:tr>
              <a:tr h="740379">
                <a:tc>
                  <a:txBody>
                    <a:bodyPr/>
                    <a:lstStyle/>
                    <a:p>
                      <a:pPr algn="ctr" fontAlgn="ctr"/>
                      <a:r>
                        <a:rPr lang="en-US" sz="1100" u="none" strike="noStrike">
                          <a:effectLst/>
                        </a:rPr>
                        <a:t>Other leather and allied product manufacturing</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280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8.39</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352</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107</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3260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4010</a:t>
                      </a:r>
                      <a:endParaRPr lang="en-US" sz="1100" b="0" i="0" u="none" strike="noStrike">
                        <a:solidFill>
                          <a:srgbClr val="000000"/>
                        </a:solidFill>
                        <a:effectLst/>
                        <a:latin typeface="Verdana" panose="020B0604030504040204" pitchFamily="34" charset="0"/>
                      </a:endParaRPr>
                    </a:p>
                  </a:txBody>
                  <a:tcPr marL="4039" marR="4039" marT="12117" marB="12117" anchor="ctr"/>
                </a:tc>
              </a:tr>
              <a:tr h="561740">
                <a:tc>
                  <a:txBody>
                    <a:bodyPr/>
                    <a:lstStyle/>
                    <a:p>
                      <a:pPr algn="ctr" fontAlgn="ctr"/>
                      <a:r>
                        <a:rPr lang="en-US" sz="1100" u="none" strike="noStrike">
                          <a:effectLst/>
                        </a:rPr>
                        <a:t>Other basic organic chemical manufacturing</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123</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9720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3060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2470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40.8</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21000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36400</a:t>
                      </a:r>
                      <a:endParaRPr lang="en-US" sz="1100" b="0" i="0" u="none" strike="noStrike">
                        <a:solidFill>
                          <a:srgbClr val="000000"/>
                        </a:solidFill>
                        <a:effectLst/>
                        <a:latin typeface="Verdana" panose="020B0604030504040204" pitchFamily="34" charset="0"/>
                      </a:endParaRPr>
                    </a:p>
                  </a:txBody>
                  <a:tcPr marL="4039" marR="4039" marT="12117" marB="12117" anchor="ctr"/>
                </a:tc>
              </a:tr>
              <a:tr h="383101">
                <a:tc>
                  <a:txBody>
                    <a:bodyPr/>
                    <a:lstStyle/>
                    <a:p>
                      <a:pPr algn="ctr" fontAlgn="ctr"/>
                      <a:r>
                        <a:rPr lang="en-US" sz="1100" u="none" strike="noStrike">
                          <a:effectLst/>
                        </a:rPr>
                        <a:t>Iron and steel mills</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66.8</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41300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51600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11100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48.4</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201000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305000</a:t>
                      </a:r>
                      <a:endParaRPr lang="en-US" sz="1100" b="0" i="0" u="none" strike="noStrike">
                        <a:solidFill>
                          <a:srgbClr val="000000"/>
                        </a:solidFill>
                        <a:effectLst/>
                        <a:latin typeface="Verdana" panose="020B0604030504040204" pitchFamily="34" charset="0"/>
                      </a:endParaRPr>
                    </a:p>
                  </a:txBody>
                  <a:tcPr marL="4039" marR="4039" marT="12117" marB="12117" anchor="ctr"/>
                </a:tc>
              </a:tr>
              <a:tr h="561740">
                <a:tc>
                  <a:txBody>
                    <a:bodyPr/>
                    <a:lstStyle/>
                    <a:p>
                      <a:pPr algn="ctr" fontAlgn="ctr"/>
                      <a:r>
                        <a:rPr lang="en-US" sz="1100" u="none" strike="noStrike">
                          <a:effectLst/>
                        </a:rPr>
                        <a:t>Paint and coating manufacturing</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57.5</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1760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4940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29.5</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7.25</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242</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7040</a:t>
                      </a:r>
                      <a:endParaRPr lang="en-US" sz="1100" b="0" i="0" u="none" strike="noStrike">
                        <a:solidFill>
                          <a:srgbClr val="000000"/>
                        </a:solidFill>
                        <a:effectLst/>
                        <a:latin typeface="Verdana" panose="020B0604030504040204" pitchFamily="34" charset="0"/>
                      </a:endParaRPr>
                    </a:p>
                  </a:txBody>
                  <a:tcPr marL="4039" marR="4039" marT="12117" marB="12117" anchor="ctr"/>
                </a:tc>
              </a:tr>
              <a:tr h="740379">
                <a:tc>
                  <a:txBody>
                    <a:bodyPr/>
                    <a:lstStyle/>
                    <a:p>
                      <a:pPr algn="ctr" fontAlgn="ctr"/>
                      <a:r>
                        <a:rPr lang="en-US" sz="1100" u="none" strike="noStrike" dirty="0">
                          <a:effectLst/>
                        </a:rPr>
                        <a:t>Semiconductor and related device manufacturing</a:t>
                      </a:r>
                      <a:endParaRPr lang="en-US" sz="1100" b="0" i="0" u="none" strike="noStrike" dirty="0">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48.8</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dirty="0">
                          <a:effectLst/>
                        </a:rPr>
                        <a:t>0</a:t>
                      </a:r>
                      <a:endParaRPr lang="en-US" sz="1100" b="0" i="0" u="none" strike="noStrike" dirty="0">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dirty="0">
                          <a:effectLst/>
                        </a:rPr>
                        <a:t>150</a:t>
                      </a:r>
                      <a:endParaRPr lang="en-US" sz="1100" b="0" i="0" u="none" strike="noStrike" dirty="0">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629</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0</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171</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a:effectLst/>
                        </a:rPr>
                        <a:t>68.9</a:t>
                      </a:r>
                      <a:endParaRPr lang="en-US" sz="1100" b="0" i="0" u="none" strike="noStrike">
                        <a:solidFill>
                          <a:srgbClr val="000000"/>
                        </a:solidFill>
                        <a:effectLst/>
                        <a:latin typeface="Verdana" panose="020B0604030504040204" pitchFamily="34" charset="0"/>
                      </a:endParaRPr>
                    </a:p>
                  </a:txBody>
                  <a:tcPr marL="4039" marR="4039" marT="12117" marB="12117" anchor="ctr"/>
                </a:tc>
                <a:tc>
                  <a:txBody>
                    <a:bodyPr/>
                    <a:lstStyle/>
                    <a:p>
                      <a:pPr algn="ctr" fontAlgn="ctr"/>
                      <a:r>
                        <a:rPr lang="en-US" sz="1100" u="none" strike="noStrike" dirty="0">
                          <a:effectLst/>
                        </a:rPr>
                        <a:t>1070</a:t>
                      </a:r>
                      <a:endParaRPr lang="en-US" sz="1100" b="0" i="0" u="none" strike="noStrike" dirty="0">
                        <a:solidFill>
                          <a:srgbClr val="000000"/>
                        </a:solidFill>
                        <a:effectLst/>
                        <a:latin typeface="Verdana" panose="020B0604030504040204" pitchFamily="34" charset="0"/>
                      </a:endParaRPr>
                    </a:p>
                  </a:txBody>
                  <a:tcPr marL="4039" marR="4039" marT="12117" marB="12117" anchor="ctr"/>
                </a:tc>
              </a:tr>
            </a:tbl>
          </a:graphicData>
        </a:graphic>
      </p:graphicFrame>
    </p:spTree>
    <p:extLst>
      <p:ext uri="{BB962C8B-B14F-4D97-AF65-F5344CB8AC3E}">
        <p14:creationId xmlns:p14="http://schemas.microsoft.com/office/powerpoint/2010/main" val="2662066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xfrm>
            <a:off x="1892300" y="339726"/>
            <a:ext cx="8610600" cy="1143000"/>
          </a:xfrm>
          <a:noFill/>
          <a:ln/>
        </p:spPr>
        <p:txBody>
          <a:bodyPr/>
          <a:lstStyle/>
          <a:p>
            <a:r>
              <a:rPr lang="en-US" altLang="en-US" dirty="0"/>
              <a:t>The Boundary Issue</a:t>
            </a:r>
          </a:p>
        </p:txBody>
      </p:sp>
      <p:sp>
        <p:nvSpPr>
          <p:cNvPr id="95235" name="Rectangle 3"/>
          <p:cNvSpPr>
            <a:spLocks noGrp="1" noChangeArrowheads="1"/>
          </p:cNvSpPr>
          <p:nvPr>
            <p:ph type="body" idx="1"/>
          </p:nvPr>
        </p:nvSpPr>
        <p:spPr>
          <a:xfrm>
            <a:off x="1892300" y="1666876"/>
            <a:ext cx="8624888" cy="4505325"/>
          </a:xfrm>
          <a:noFill/>
          <a:ln/>
        </p:spPr>
        <p:txBody>
          <a:bodyPr/>
          <a:lstStyle/>
          <a:p>
            <a:pPr>
              <a:lnSpc>
                <a:spcPct val="90000"/>
              </a:lnSpc>
            </a:pPr>
            <a:r>
              <a:rPr lang="en-US" altLang="en-US" sz="2600" dirty="0" smtClean="0"/>
              <a:t>Process-Based LCA: </a:t>
            </a:r>
            <a:r>
              <a:rPr lang="en-US" altLang="en-US" sz="2600" dirty="0"/>
              <a:t>include all </a:t>
            </a:r>
            <a:r>
              <a:rPr lang="en-US" altLang="en-US" sz="2600" dirty="0" smtClean="0"/>
              <a:t>direct processes for evaluating a single product </a:t>
            </a:r>
          </a:p>
          <a:p>
            <a:pPr lvl="1">
              <a:lnSpc>
                <a:spcPct val="90000"/>
              </a:lnSpc>
            </a:pPr>
            <a:r>
              <a:rPr lang="en-US" altLang="en-US" sz="2600" dirty="0" smtClean="0"/>
              <a:t>for making electricity must choose carefully the boundary of processes included, </a:t>
            </a:r>
            <a:r>
              <a:rPr lang="en-US" altLang="en-US" sz="2600" dirty="0" err="1" smtClean="0"/>
              <a:t>eg</a:t>
            </a:r>
            <a:r>
              <a:rPr lang="en-US" altLang="en-US" sz="2600" dirty="0" smtClean="0"/>
              <a:t> is coal transportation included?</a:t>
            </a:r>
          </a:p>
          <a:p>
            <a:pPr lvl="1">
              <a:lnSpc>
                <a:spcPct val="90000"/>
              </a:lnSpc>
            </a:pPr>
            <a:r>
              <a:rPr lang="en-US" altLang="en-US" sz="2600" dirty="0" smtClean="0"/>
              <a:t>Sometimes the boundary to choose is not clear</a:t>
            </a:r>
          </a:p>
          <a:p>
            <a:pPr lvl="1">
              <a:lnSpc>
                <a:spcPct val="90000"/>
              </a:lnSpc>
            </a:pPr>
            <a:endParaRPr lang="en-US" altLang="en-US" sz="2600" dirty="0" smtClean="0"/>
          </a:p>
          <a:p>
            <a:pPr>
              <a:lnSpc>
                <a:spcPct val="90000"/>
              </a:lnSpc>
            </a:pPr>
            <a:r>
              <a:rPr lang="en-US" altLang="en-US" sz="2600" dirty="0" smtClean="0"/>
              <a:t>In </a:t>
            </a:r>
            <a:r>
              <a:rPr lang="en-US" altLang="en-US" sz="2600" dirty="0"/>
              <a:t>EIO-LCA, the boundary is by definition the entire economy, recognizing interrelationships among industrial </a:t>
            </a:r>
            <a:r>
              <a:rPr lang="en-US" altLang="en-US" sz="2600" dirty="0" smtClean="0"/>
              <a:t>sectors</a:t>
            </a:r>
            <a:endParaRPr lang="en-US" altLang="en-US" sz="2600" dirty="0"/>
          </a:p>
        </p:txBody>
      </p:sp>
      <p:sp>
        <p:nvSpPr>
          <p:cNvPr id="2" name="Slide Number Placeholder 1"/>
          <p:cNvSpPr>
            <a:spLocks noGrp="1"/>
          </p:cNvSpPr>
          <p:nvPr>
            <p:ph type="sldNum" sz="quarter" idx="12"/>
          </p:nvPr>
        </p:nvSpPr>
        <p:spPr/>
        <p:txBody>
          <a:bodyPr/>
          <a:lstStyle/>
          <a:p>
            <a:fld id="{3AED8202-30AE-48A0-BA88-5E0016703AA5}" type="slidenum">
              <a:rPr lang="en-US" smtClean="0"/>
              <a:t>4</a:t>
            </a:fld>
            <a:endParaRPr lang="en-US"/>
          </a:p>
        </p:txBody>
      </p:sp>
    </p:spTree>
    <p:extLst>
      <p:ext uri="{BB962C8B-B14F-4D97-AF65-F5344CB8AC3E}">
        <p14:creationId xmlns:p14="http://schemas.microsoft.com/office/powerpoint/2010/main" val="152875116"/>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Total </a:t>
            </a:r>
            <a:r>
              <a:rPr lang="en-US" dirty="0" smtClean="0"/>
              <a:t>land use from all sectors from </a:t>
            </a:r>
            <a:r>
              <a:rPr lang="en-US" dirty="0"/>
              <a:t>$1 million automobile manufacturing</a:t>
            </a:r>
          </a:p>
        </p:txBody>
      </p:sp>
      <p:sp>
        <p:nvSpPr>
          <p:cNvPr id="3" name="Slide Number Placeholder 2"/>
          <p:cNvSpPr>
            <a:spLocks noGrp="1"/>
          </p:cNvSpPr>
          <p:nvPr>
            <p:ph type="sldNum" sz="quarter" idx="12"/>
          </p:nvPr>
        </p:nvSpPr>
        <p:spPr/>
        <p:txBody>
          <a:bodyPr/>
          <a:lstStyle/>
          <a:p>
            <a:fld id="{3AED8202-30AE-48A0-BA88-5E0016703AA5}" type="slidenum">
              <a:rPr lang="en-US" smtClean="0"/>
              <a:t>40</a:t>
            </a:fld>
            <a:endParaRPr lang="en-US"/>
          </a:p>
        </p:txBody>
      </p:sp>
      <p:graphicFrame>
        <p:nvGraphicFramePr>
          <p:cNvPr id="4" name="Table 3"/>
          <p:cNvGraphicFramePr>
            <a:graphicFrameLocks noGrp="1"/>
          </p:cNvGraphicFramePr>
          <p:nvPr>
            <p:extLst>
              <p:ext uri="{D42A27DB-BD31-4B8C-83A1-F6EECF244321}">
                <p14:modId xmlns:p14="http://schemas.microsoft.com/office/powerpoint/2010/main" val="1576749731"/>
              </p:ext>
            </p:extLst>
          </p:nvPr>
        </p:nvGraphicFramePr>
        <p:xfrm>
          <a:off x="2074716" y="2327563"/>
          <a:ext cx="5276110" cy="4207794"/>
        </p:xfrm>
        <a:graphic>
          <a:graphicData uri="http://schemas.openxmlformats.org/drawingml/2006/table">
            <a:tbl>
              <a:tblPr>
                <a:tableStyleId>{69CF1AB2-1976-4502-BF36-3FF5EA218861}</a:tableStyleId>
              </a:tblPr>
              <a:tblGrid>
                <a:gridCol w="2273540"/>
                <a:gridCol w="3002570"/>
              </a:tblGrid>
              <a:tr h="191822">
                <a:tc rowSpan="2">
                  <a:txBody>
                    <a:bodyPr/>
                    <a:lstStyle/>
                    <a:p>
                      <a:pPr algn="ctr" fontAlgn="b"/>
                      <a:r>
                        <a:rPr lang="en-US" sz="1400" b="1" u="none" strike="noStrike" dirty="0">
                          <a:effectLst/>
                        </a:rPr>
                        <a:t>Sector  </a:t>
                      </a:r>
                      <a:endParaRPr lang="en-US" sz="1400" b="1" i="0" u="none" strike="noStrike" dirty="0">
                        <a:solidFill>
                          <a:srgbClr val="000000"/>
                        </a:solidFill>
                        <a:effectLst/>
                        <a:latin typeface="Calibri" panose="020F0502020204030204" pitchFamily="34" charset="0"/>
                      </a:endParaRPr>
                    </a:p>
                  </a:txBody>
                  <a:tcPr marL="3270" marR="3270" marT="3270" marB="0" anchor="b"/>
                </a:tc>
                <a:tc>
                  <a:txBody>
                    <a:bodyPr/>
                    <a:lstStyle/>
                    <a:p>
                      <a:pPr algn="ctr" fontAlgn="b"/>
                      <a:r>
                        <a:rPr lang="en-US" sz="1400" b="1" u="none" strike="noStrike" dirty="0">
                          <a:effectLst/>
                        </a:rPr>
                        <a:t>Land Use</a:t>
                      </a:r>
                      <a:endParaRPr lang="en-US" sz="1400" b="1" i="0" u="none" strike="noStrike" dirty="0">
                        <a:solidFill>
                          <a:srgbClr val="000000"/>
                        </a:solidFill>
                        <a:effectLst/>
                        <a:latin typeface="Calibri" panose="020F0502020204030204" pitchFamily="34" charset="0"/>
                      </a:endParaRPr>
                    </a:p>
                  </a:txBody>
                  <a:tcPr marL="3270" marR="3270" marT="3270" marB="0" anchor="b"/>
                </a:tc>
              </a:tr>
              <a:tr h="116296">
                <a:tc vMerge="1">
                  <a:txBody>
                    <a:bodyPr/>
                    <a:lstStyle/>
                    <a:p>
                      <a:endParaRPr lang="en-US"/>
                    </a:p>
                  </a:txBody>
                  <a:tcPr/>
                </a:tc>
                <a:tc>
                  <a:txBody>
                    <a:bodyPr/>
                    <a:lstStyle/>
                    <a:p>
                      <a:pPr algn="ctr" fontAlgn="b"/>
                      <a:r>
                        <a:rPr lang="en-US" sz="1400" b="1" u="none" strike="noStrike" dirty="0" smtClean="0">
                          <a:effectLst/>
                        </a:rPr>
                        <a:t>1000 x ha</a:t>
                      </a:r>
                      <a:r>
                        <a:rPr lang="en-US" sz="1400" b="1" u="none" strike="noStrike" dirty="0">
                          <a:effectLst/>
                        </a:rPr>
                        <a:t>  </a:t>
                      </a:r>
                      <a:r>
                        <a:rPr lang="en-US" sz="1400" b="1" u="none" strike="noStrike" dirty="0" smtClean="0">
                          <a:effectLst/>
                        </a:rPr>
                        <a:t>(</a:t>
                      </a:r>
                      <a:r>
                        <a:rPr lang="en-US" sz="1400" b="1" u="none" strike="noStrike" dirty="0" err="1" smtClean="0">
                          <a:effectLst/>
                        </a:rPr>
                        <a:t>kha</a:t>
                      </a:r>
                      <a:r>
                        <a:rPr lang="en-US" sz="1400" b="1" u="none" strike="noStrike" dirty="0" smtClean="0">
                          <a:effectLst/>
                        </a:rPr>
                        <a:t>)</a:t>
                      </a:r>
                      <a:endParaRPr lang="en-US" sz="1400" b="1" i="0" u="none" strike="noStrike" dirty="0">
                        <a:solidFill>
                          <a:srgbClr val="000000"/>
                        </a:solidFill>
                        <a:effectLst/>
                        <a:latin typeface="Calibri" panose="020F0502020204030204" pitchFamily="34" charset="0"/>
                      </a:endParaRPr>
                    </a:p>
                  </a:txBody>
                  <a:tcPr marL="3270" marR="3270" marT="3270" marB="0" anchor="b"/>
                </a:tc>
              </a:tr>
              <a:tr h="239615">
                <a:tc>
                  <a:txBody>
                    <a:bodyPr/>
                    <a:lstStyle/>
                    <a:p>
                      <a:pPr algn="ctr" fontAlgn="ctr"/>
                      <a:r>
                        <a:rPr lang="en-US" sz="1400" u="none" strike="noStrike">
                          <a:effectLst/>
                        </a:rPr>
                        <a:t>Total for all sectors</a:t>
                      </a:r>
                      <a:endParaRPr lang="en-US" sz="1400" b="0" i="1"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0.065</a:t>
                      </a:r>
                      <a:endParaRPr lang="en-US" sz="1400" b="0" i="1" u="none" strike="noStrike">
                        <a:solidFill>
                          <a:srgbClr val="000000"/>
                        </a:solidFill>
                        <a:effectLst/>
                        <a:latin typeface="Verdana" panose="020B0604030504040204" pitchFamily="34" charset="0"/>
                      </a:endParaRPr>
                    </a:p>
                  </a:txBody>
                  <a:tcPr marL="3270" marR="3270" marT="9811" marB="9811" anchor="ctr"/>
                </a:tc>
              </a:tr>
              <a:tr h="354155">
                <a:tc>
                  <a:txBody>
                    <a:bodyPr/>
                    <a:lstStyle/>
                    <a:p>
                      <a:pPr algn="ctr" fontAlgn="ctr"/>
                      <a:r>
                        <a:rPr lang="en-US" sz="1400" u="none" strike="noStrike">
                          <a:effectLst/>
                        </a:rPr>
                        <a:t>Cattle ranching and farming</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0.021</a:t>
                      </a:r>
                      <a:endParaRPr lang="en-US" sz="1400" b="0" i="0" u="none" strike="noStrike">
                        <a:solidFill>
                          <a:srgbClr val="000000"/>
                        </a:solidFill>
                        <a:effectLst/>
                        <a:latin typeface="Verdana" panose="020B0604030504040204" pitchFamily="34" charset="0"/>
                      </a:endParaRPr>
                    </a:p>
                  </a:txBody>
                  <a:tcPr marL="3270" marR="3270" marT="9811" marB="9811" anchor="ctr"/>
                </a:tc>
              </a:tr>
              <a:tr h="125074">
                <a:tc>
                  <a:txBody>
                    <a:bodyPr/>
                    <a:lstStyle/>
                    <a:p>
                      <a:pPr algn="ctr" fontAlgn="ctr"/>
                      <a:r>
                        <a:rPr lang="en-US" sz="1400" u="none" strike="noStrike">
                          <a:effectLst/>
                        </a:rPr>
                        <a:t>Logging</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0.014</a:t>
                      </a:r>
                      <a:endParaRPr lang="en-US" sz="1400" b="0" i="0" u="none" strike="noStrike">
                        <a:solidFill>
                          <a:srgbClr val="000000"/>
                        </a:solidFill>
                        <a:effectLst/>
                        <a:latin typeface="Verdana" panose="020B0604030504040204" pitchFamily="34" charset="0"/>
                      </a:endParaRPr>
                    </a:p>
                  </a:txBody>
                  <a:tcPr marL="3270" marR="3270" marT="9811" marB="9811" anchor="ctr"/>
                </a:tc>
              </a:tr>
              <a:tr h="354155">
                <a:tc>
                  <a:txBody>
                    <a:bodyPr/>
                    <a:lstStyle/>
                    <a:p>
                      <a:pPr algn="ctr" fontAlgn="ctr"/>
                      <a:r>
                        <a:rPr lang="en-US" sz="1400" u="none" strike="noStrike">
                          <a:effectLst/>
                        </a:rPr>
                        <a:t>Automobile Manufacturing</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0.01</a:t>
                      </a:r>
                      <a:endParaRPr lang="en-US" sz="1400" b="0" i="0" u="none" strike="noStrike">
                        <a:solidFill>
                          <a:srgbClr val="000000"/>
                        </a:solidFill>
                        <a:effectLst/>
                        <a:latin typeface="Verdana" panose="020B0604030504040204" pitchFamily="34" charset="0"/>
                      </a:endParaRPr>
                    </a:p>
                  </a:txBody>
                  <a:tcPr marL="3270" marR="3270" marT="9811" marB="9811" anchor="ctr"/>
                </a:tc>
              </a:tr>
              <a:tr h="697776">
                <a:tc>
                  <a:txBody>
                    <a:bodyPr/>
                    <a:lstStyle/>
                    <a:p>
                      <a:pPr algn="ctr" fontAlgn="ctr"/>
                      <a:r>
                        <a:rPr lang="en-US" sz="1400" u="none" strike="noStrike">
                          <a:effectLst/>
                        </a:rPr>
                        <a:t>Forest nurseries, forest products, and timber tracts</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0.01</a:t>
                      </a:r>
                      <a:endParaRPr lang="en-US" sz="1400" b="0" i="0" u="none" strike="noStrike">
                        <a:solidFill>
                          <a:srgbClr val="000000"/>
                        </a:solidFill>
                        <a:effectLst/>
                        <a:latin typeface="Verdana" panose="020B0604030504040204" pitchFamily="34" charset="0"/>
                      </a:endParaRPr>
                    </a:p>
                  </a:txBody>
                  <a:tcPr marL="3270" marR="3270" marT="9811" marB="9811" anchor="ctr"/>
                </a:tc>
              </a:tr>
              <a:tr h="239615">
                <a:tc>
                  <a:txBody>
                    <a:bodyPr/>
                    <a:lstStyle/>
                    <a:p>
                      <a:pPr algn="ctr" fontAlgn="ctr"/>
                      <a:r>
                        <a:rPr lang="en-US" sz="1400" u="none" strike="noStrike">
                          <a:effectLst/>
                        </a:rPr>
                        <a:t>All other crop farming</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0.002</a:t>
                      </a:r>
                      <a:endParaRPr lang="en-US" sz="1400" b="0" i="0" u="none" strike="noStrike">
                        <a:solidFill>
                          <a:srgbClr val="000000"/>
                        </a:solidFill>
                        <a:effectLst/>
                        <a:latin typeface="Verdana" panose="020B0604030504040204" pitchFamily="34" charset="0"/>
                      </a:endParaRPr>
                    </a:p>
                  </a:txBody>
                  <a:tcPr marL="3270" marR="3270" marT="9811" marB="9811" anchor="ctr"/>
                </a:tc>
              </a:tr>
              <a:tr h="239615">
                <a:tc>
                  <a:txBody>
                    <a:bodyPr/>
                    <a:lstStyle/>
                    <a:p>
                      <a:pPr algn="ctr" fontAlgn="ctr"/>
                      <a:r>
                        <a:rPr lang="en-US" sz="1400" u="none" strike="noStrike">
                          <a:effectLst/>
                        </a:rPr>
                        <a:t>Grain farming</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0.001</a:t>
                      </a:r>
                      <a:endParaRPr lang="en-US" sz="1400" b="0" i="0" u="none" strike="noStrike">
                        <a:solidFill>
                          <a:srgbClr val="000000"/>
                        </a:solidFill>
                        <a:effectLst/>
                        <a:latin typeface="Verdana" panose="020B0604030504040204" pitchFamily="34" charset="0"/>
                      </a:endParaRPr>
                    </a:p>
                  </a:txBody>
                  <a:tcPr marL="3270" marR="3270" marT="9811" marB="9811" anchor="ctr"/>
                </a:tc>
              </a:tr>
              <a:tr h="583236">
                <a:tc>
                  <a:txBody>
                    <a:bodyPr/>
                    <a:lstStyle/>
                    <a:p>
                      <a:pPr algn="ctr" fontAlgn="ctr"/>
                      <a:r>
                        <a:rPr lang="en-US" sz="1400" u="none" strike="noStrike">
                          <a:effectLst/>
                        </a:rPr>
                        <a:t>Light Truck and Utility Vehicle Manufacturing</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0.001</a:t>
                      </a:r>
                      <a:endParaRPr lang="en-US" sz="1400" b="0" i="0" u="none" strike="noStrike">
                        <a:solidFill>
                          <a:srgbClr val="000000"/>
                        </a:solidFill>
                        <a:effectLst/>
                        <a:latin typeface="Verdana" panose="020B0604030504040204" pitchFamily="34" charset="0"/>
                      </a:endParaRPr>
                    </a:p>
                  </a:txBody>
                  <a:tcPr marL="3270" marR="3270" marT="9811" marB="9811" anchor="ctr"/>
                </a:tc>
              </a:tr>
              <a:tr h="239615">
                <a:tc>
                  <a:txBody>
                    <a:bodyPr/>
                    <a:lstStyle/>
                    <a:p>
                      <a:pPr algn="ctr" fontAlgn="ctr"/>
                      <a:r>
                        <a:rPr lang="en-US" sz="1400" u="none" strike="noStrike">
                          <a:effectLst/>
                        </a:rPr>
                        <a:t>Cotton farming</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0.001</a:t>
                      </a:r>
                      <a:endParaRPr lang="en-US" sz="1400" b="0" i="0" u="none" strike="noStrike">
                        <a:solidFill>
                          <a:srgbClr val="000000"/>
                        </a:solidFill>
                        <a:effectLst/>
                        <a:latin typeface="Verdana" panose="020B0604030504040204" pitchFamily="34" charset="0"/>
                      </a:endParaRPr>
                    </a:p>
                  </a:txBody>
                  <a:tcPr marL="3270" marR="3270" marT="9811" marB="9811" anchor="ctr"/>
                </a:tc>
              </a:tr>
              <a:tr h="354155">
                <a:tc>
                  <a:txBody>
                    <a:bodyPr/>
                    <a:lstStyle/>
                    <a:p>
                      <a:pPr algn="ctr" fontAlgn="ctr"/>
                      <a:r>
                        <a:rPr lang="en-US" sz="1400" u="none" strike="noStrike">
                          <a:effectLst/>
                        </a:rPr>
                        <a:t>Truck transportation</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a:effectLst/>
                        </a:rPr>
                        <a:t>0</a:t>
                      </a:r>
                      <a:endParaRPr lang="en-US" sz="1400" b="0" i="0" u="none" strike="noStrike">
                        <a:solidFill>
                          <a:srgbClr val="000000"/>
                        </a:solidFill>
                        <a:effectLst/>
                        <a:latin typeface="Verdana" panose="020B0604030504040204" pitchFamily="34" charset="0"/>
                      </a:endParaRPr>
                    </a:p>
                  </a:txBody>
                  <a:tcPr marL="3270" marR="3270" marT="9811" marB="9811" anchor="ctr"/>
                </a:tc>
              </a:tr>
              <a:tr h="239615">
                <a:tc>
                  <a:txBody>
                    <a:bodyPr/>
                    <a:lstStyle/>
                    <a:p>
                      <a:pPr algn="ctr" fontAlgn="ctr"/>
                      <a:r>
                        <a:rPr lang="en-US" sz="1400" u="none" strike="noStrike">
                          <a:effectLst/>
                        </a:rPr>
                        <a:t>Oilseed farming</a:t>
                      </a:r>
                      <a:endParaRPr lang="en-US" sz="1400" b="0" i="0" u="none" strike="noStrike">
                        <a:solidFill>
                          <a:srgbClr val="000000"/>
                        </a:solidFill>
                        <a:effectLst/>
                        <a:latin typeface="Verdana" panose="020B0604030504040204" pitchFamily="34" charset="0"/>
                      </a:endParaRPr>
                    </a:p>
                  </a:txBody>
                  <a:tcPr marL="3270" marR="3270" marT="9811" marB="9811" anchor="ctr"/>
                </a:tc>
                <a:tc>
                  <a:txBody>
                    <a:bodyPr/>
                    <a:lstStyle/>
                    <a:p>
                      <a:pPr algn="ctr" fontAlgn="ctr"/>
                      <a:r>
                        <a:rPr lang="en-US" sz="1400" u="none" strike="noStrike" dirty="0">
                          <a:effectLst/>
                        </a:rPr>
                        <a:t>0</a:t>
                      </a:r>
                      <a:endParaRPr lang="en-US" sz="1400" b="0" i="0" u="none" strike="noStrike" dirty="0">
                        <a:solidFill>
                          <a:srgbClr val="000000"/>
                        </a:solidFill>
                        <a:effectLst/>
                        <a:latin typeface="Verdana" panose="020B0604030504040204" pitchFamily="34" charset="0"/>
                      </a:endParaRPr>
                    </a:p>
                  </a:txBody>
                  <a:tcPr marL="3270" marR="3270" marT="9811" marB="9811" anchor="ctr"/>
                </a:tc>
              </a:tr>
            </a:tbl>
          </a:graphicData>
        </a:graphic>
      </p:graphicFrame>
    </p:spTree>
    <p:extLst>
      <p:ext uri="{BB962C8B-B14F-4D97-AF65-F5344CB8AC3E}">
        <p14:creationId xmlns:p14="http://schemas.microsoft.com/office/powerpoint/2010/main" val="19985994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0722"/>
            <a:ext cx="10972800" cy="667430"/>
          </a:xfrm>
        </p:spPr>
        <p:txBody>
          <a:bodyPr/>
          <a:lstStyle/>
          <a:p>
            <a:r>
              <a:rPr lang="en-US" sz="2400" dirty="0" smtClean="0"/>
              <a:t>TRACI impacts from </a:t>
            </a:r>
            <a:r>
              <a:rPr lang="en-US" sz="2400" dirty="0"/>
              <a:t>all sectors from $1 million automobile manufacturing</a:t>
            </a:r>
          </a:p>
        </p:txBody>
      </p:sp>
      <p:sp>
        <p:nvSpPr>
          <p:cNvPr id="3" name="Slide Number Placeholder 2"/>
          <p:cNvSpPr>
            <a:spLocks noGrp="1"/>
          </p:cNvSpPr>
          <p:nvPr>
            <p:ph type="sldNum" sz="quarter" idx="12"/>
          </p:nvPr>
        </p:nvSpPr>
        <p:spPr/>
        <p:txBody>
          <a:bodyPr/>
          <a:lstStyle/>
          <a:p>
            <a:fld id="{3AED8202-30AE-48A0-BA88-5E0016703AA5}" type="slidenum">
              <a:rPr lang="en-US" smtClean="0"/>
              <a:t>41</a:t>
            </a:fld>
            <a:endParaRPr lang="en-US"/>
          </a:p>
        </p:txBody>
      </p:sp>
      <p:graphicFrame>
        <p:nvGraphicFramePr>
          <p:cNvPr id="4" name="Table 3"/>
          <p:cNvGraphicFramePr>
            <a:graphicFrameLocks noGrp="1"/>
          </p:cNvGraphicFramePr>
          <p:nvPr>
            <p:extLst>
              <p:ext uri="{D42A27DB-BD31-4B8C-83A1-F6EECF244321}">
                <p14:modId xmlns:p14="http://schemas.microsoft.com/office/powerpoint/2010/main" val="1485364353"/>
              </p:ext>
            </p:extLst>
          </p:nvPr>
        </p:nvGraphicFramePr>
        <p:xfrm>
          <a:off x="609600" y="812413"/>
          <a:ext cx="10747172" cy="5721195"/>
        </p:xfrm>
        <a:graphic>
          <a:graphicData uri="http://schemas.openxmlformats.org/drawingml/2006/table">
            <a:tbl>
              <a:tblPr>
                <a:tableStyleId>{69CF1AB2-1976-4502-BF36-3FF5EA218861}</a:tableStyleId>
              </a:tblPr>
              <a:tblGrid>
                <a:gridCol w="934192"/>
                <a:gridCol w="434234"/>
                <a:gridCol w="684213"/>
                <a:gridCol w="684213"/>
                <a:gridCol w="801032"/>
                <a:gridCol w="801032"/>
                <a:gridCol w="801032"/>
                <a:gridCol w="801032"/>
                <a:gridCol w="801032"/>
                <a:gridCol w="801032"/>
                <a:gridCol w="801032"/>
                <a:gridCol w="801032"/>
                <a:gridCol w="801032"/>
                <a:gridCol w="801032"/>
              </a:tblGrid>
              <a:tr h="284245">
                <a:tc rowSpan="2">
                  <a:txBody>
                    <a:bodyPr/>
                    <a:lstStyle/>
                    <a:p>
                      <a:pPr algn="ctr" fontAlgn="b"/>
                      <a:r>
                        <a:rPr lang="en-US" sz="1000" b="1" u="none" strike="noStrike" dirty="0">
                          <a:effectLst/>
                        </a:rPr>
                        <a:t>Sector  </a:t>
                      </a:r>
                      <a:endParaRPr lang="en-US" sz="1000" b="1" i="0" u="none" strike="noStrike" dirty="0">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Glob Warm</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Acidif Air</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HH Crit Air</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Eutro Air</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Eutro Water</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OzoneDep</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Smog Air</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EcoTox (low)</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HH Cancer (low)</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HH NonCancer (low)</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EcoTox (high)</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HH Cancer (high)</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HH NonCancer (high)</a:t>
                      </a:r>
                      <a:endParaRPr lang="en-US" sz="1000" b="1" i="0" u="none" strike="noStrike">
                        <a:solidFill>
                          <a:srgbClr val="000000"/>
                        </a:solidFill>
                        <a:effectLst/>
                        <a:latin typeface="Calibri" panose="020F0502020204030204" pitchFamily="34" charset="0"/>
                      </a:endParaRPr>
                    </a:p>
                  </a:txBody>
                  <a:tcPr marL="3741" marR="3741" marT="3741" marB="0" anchor="b"/>
                </a:tc>
              </a:tr>
              <a:tr h="284245">
                <a:tc vMerge="1">
                  <a:txBody>
                    <a:bodyPr/>
                    <a:lstStyle/>
                    <a:p>
                      <a:endParaRPr lang="en-US"/>
                    </a:p>
                  </a:txBody>
                  <a:tcPr/>
                </a:tc>
                <a:tc>
                  <a:txBody>
                    <a:bodyPr/>
                    <a:lstStyle/>
                    <a:p>
                      <a:pPr algn="ctr" fontAlgn="b"/>
                      <a:r>
                        <a:rPr lang="en-US" sz="1000" b="1" u="none" strike="noStrike" dirty="0">
                          <a:effectLst/>
                        </a:rPr>
                        <a:t>kg CO2e  </a:t>
                      </a:r>
                      <a:endParaRPr lang="en-US" sz="1000" b="1" i="0" u="none" strike="noStrike" dirty="0">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dirty="0">
                          <a:effectLst/>
                        </a:rPr>
                        <a:t>kg SO2e  </a:t>
                      </a:r>
                      <a:endParaRPr lang="en-US" sz="1000" b="1" i="0" u="none" strike="noStrike" dirty="0">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kg PM10e  </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kg Ne  </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dirty="0">
                          <a:effectLst/>
                        </a:rPr>
                        <a:t>kg Ne  </a:t>
                      </a:r>
                      <a:endParaRPr lang="en-US" sz="1000" b="1" i="0" u="none" strike="noStrike" dirty="0">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kg CFC-11e  </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kg O3e  </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a:effectLst/>
                        </a:rPr>
                        <a:t>kg 2,4D  </a:t>
                      </a:r>
                      <a:endParaRPr lang="en-US" sz="1000" b="1" i="0" u="none" strike="noStrike">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dirty="0">
                          <a:effectLst/>
                        </a:rPr>
                        <a:t>kg benzene </a:t>
                      </a:r>
                      <a:r>
                        <a:rPr lang="en-US" sz="1000" b="1" u="none" strike="noStrike" dirty="0" err="1">
                          <a:effectLst/>
                        </a:rPr>
                        <a:t>eq</a:t>
                      </a:r>
                      <a:r>
                        <a:rPr lang="en-US" sz="1000" b="1" u="none" strike="noStrike" dirty="0">
                          <a:effectLst/>
                        </a:rPr>
                        <a:t>  </a:t>
                      </a:r>
                      <a:endParaRPr lang="en-US" sz="1000" b="1" i="0" u="none" strike="noStrike" dirty="0">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dirty="0">
                          <a:effectLst/>
                        </a:rPr>
                        <a:t>kg toluene </a:t>
                      </a:r>
                      <a:r>
                        <a:rPr lang="en-US" sz="1000" b="1" u="none" strike="noStrike" dirty="0" err="1">
                          <a:effectLst/>
                        </a:rPr>
                        <a:t>eq</a:t>
                      </a:r>
                      <a:r>
                        <a:rPr lang="en-US" sz="1000" b="1" u="none" strike="noStrike" dirty="0">
                          <a:effectLst/>
                        </a:rPr>
                        <a:t>  </a:t>
                      </a:r>
                      <a:endParaRPr lang="en-US" sz="1000" b="1" i="0" u="none" strike="noStrike" dirty="0">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dirty="0">
                          <a:effectLst/>
                        </a:rPr>
                        <a:t>kg 2,4D  </a:t>
                      </a:r>
                      <a:endParaRPr lang="en-US" sz="1000" b="1" i="0" u="none" strike="noStrike" dirty="0">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dirty="0">
                          <a:effectLst/>
                        </a:rPr>
                        <a:t>kg benzene </a:t>
                      </a:r>
                      <a:r>
                        <a:rPr lang="en-US" sz="1000" b="1" u="none" strike="noStrike" dirty="0" err="1">
                          <a:effectLst/>
                        </a:rPr>
                        <a:t>eq</a:t>
                      </a:r>
                      <a:r>
                        <a:rPr lang="en-US" sz="1000" b="1" u="none" strike="noStrike" dirty="0">
                          <a:effectLst/>
                        </a:rPr>
                        <a:t>  </a:t>
                      </a:r>
                      <a:endParaRPr lang="en-US" sz="1000" b="1" i="0" u="none" strike="noStrike" dirty="0">
                        <a:solidFill>
                          <a:srgbClr val="000000"/>
                        </a:solidFill>
                        <a:effectLst/>
                        <a:latin typeface="Calibri" panose="020F0502020204030204" pitchFamily="34" charset="0"/>
                      </a:endParaRPr>
                    </a:p>
                  </a:txBody>
                  <a:tcPr marL="3741" marR="3741" marT="3741" marB="0" anchor="b"/>
                </a:tc>
                <a:tc>
                  <a:txBody>
                    <a:bodyPr/>
                    <a:lstStyle/>
                    <a:p>
                      <a:pPr algn="ctr" fontAlgn="b"/>
                      <a:r>
                        <a:rPr lang="en-US" sz="1000" b="1" u="none" strike="noStrike" dirty="0">
                          <a:effectLst/>
                        </a:rPr>
                        <a:t>kg toluene </a:t>
                      </a:r>
                      <a:r>
                        <a:rPr lang="en-US" sz="1000" b="1" u="none" strike="noStrike" dirty="0" err="1">
                          <a:effectLst/>
                        </a:rPr>
                        <a:t>eq</a:t>
                      </a:r>
                      <a:r>
                        <a:rPr lang="en-US" sz="1000" b="1" u="none" strike="noStrike" dirty="0">
                          <a:effectLst/>
                        </a:rPr>
                        <a:t>  </a:t>
                      </a:r>
                      <a:endParaRPr lang="en-US" sz="1000" b="1" i="0" u="none" strike="noStrike" dirty="0">
                        <a:solidFill>
                          <a:srgbClr val="000000"/>
                        </a:solidFill>
                        <a:effectLst/>
                        <a:latin typeface="Calibri" panose="020F0502020204030204" pitchFamily="34" charset="0"/>
                      </a:endParaRPr>
                    </a:p>
                  </a:txBody>
                  <a:tcPr marL="3741" marR="3741" marT="3741" marB="0" anchor="b"/>
                </a:tc>
              </a:tr>
              <a:tr h="301477">
                <a:tc>
                  <a:txBody>
                    <a:bodyPr/>
                    <a:lstStyle/>
                    <a:p>
                      <a:pPr algn="ctr" fontAlgn="ctr"/>
                      <a:r>
                        <a:rPr lang="en-US" sz="1000" u="none" strike="noStrike">
                          <a:effectLst/>
                        </a:rPr>
                        <a:t>Total for all sectors</a:t>
                      </a:r>
                      <a:endParaRPr lang="en-US" sz="1000" b="0" i="1"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569000</a:t>
                      </a:r>
                      <a:endParaRPr lang="en-US" sz="1000" b="0" i="1"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2880</a:t>
                      </a:r>
                      <a:endParaRPr lang="en-US" sz="1000" b="0" i="1"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dirty="0">
                          <a:effectLst/>
                        </a:rPr>
                        <a:t>892</a:t>
                      </a:r>
                      <a:endParaRPr lang="en-US" sz="1000" b="0" i="1" u="none" strike="noStrike" dirty="0">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dirty="0">
                          <a:effectLst/>
                        </a:rPr>
                        <a:t>79</a:t>
                      </a:r>
                      <a:endParaRPr lang="en-US" sz="1000" b="0" i="1" u="none" strike="noStrike" dirty="0">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dirty="0">
                          <a:effectLst/>
                        </a:rPr>
                        <a:t>0.305</a:t>
                      </a:r>
                      <a:endParaRPr lang="en-US" sz="1000" b="0" i="1" u="none" strike="noStrike" dirty="0">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dirty="0">
                          <a:effectLst/>
                        </a:rPr>
                        <a:t>0.562</a:t>
                      </a:r>
                      <a:endParaRPr lang="en-US" sz="1000" b="0" i="1" u="none" strike="noStrike" dirty="0">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39200</a:t>
                      </a:r>
                      <a:endParaRPr lang="en-US" sz="1000" b="0" i="1"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dirty="0">
                          <a:effectLst/>
                        </a:rPr>
                        <a:t>50.9</a:t>
                      </a:r>
                      <a:endParaRPr lang="en-US" sz="1000" b="0" i="1" u="none" strike="noStrike" dirty="0">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106</a:t>
                      </a:r>
                      <a:endParaRPr lang="en-US" sz="1000" b="0" i="1"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76200</a:t>
                      </a:r>
                      <a:endParaRPr lang="en-US" sz="1000" b="0" i="1"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52.9</a:t>
                      </a:r>
                      <a:endParaRPr lang="en-US" sz="1000" b="0" i="1"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707</a:t>
                      </a:r>
                      <a:endParaRPr lang="en-US" sz="1000" b="0" i="1"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1090000</a:t>
                      </a:r>
                      <a:endParaRPr lang="en-US" sz="1000" b="0" i="1" u="none" strike="noStrike">
                        <a:solidFill>
                          <a:srgbClr val="000000"/>
                        </a:solidFill>
                        <a:effectLst/>
                        <a:latin typeface="Verdana" panose="020B0604030504040204" pitchFamily="34" charset="0"/>
                      </a:endParaRPr>
                    </a:p>
                  </a:txBody>
                  <a:tcPr marL="3741" marR="3741" marT="11223" marB="11223" anchor="ctr"/>
                </a:tc>
              </a:tr>
              <a:tr h="441876">
                <a:tc>
                  <a:txBody>
                    <a:bodyPr/>
                    <a:lstStyle/>
                    <a:p>
                      <a:pPr algn="ctr" fontAlgn="ctr"/>
                      <a:r>
                        <a:rPr lang="en-US" sz="1000" u="none" strike="noStrike" dirty="0">
                          <a:effectLst/>
                        </a:rPr>
                        <a:t>Power generation and supply</a:t>
                      </a:r>
                      <a:endParaRPr lang="en-US" sz="1000" b="0" i="0" u="none" strike="noStrike" dirty="0">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180000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1030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205</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15.1</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0.003</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8310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2.09</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3.06</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1720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2.1</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9.16</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dirty="0">
                          <a:effectLst/>
                        </a:rPr>
                        <a:t>9060</a:t>
                      </a:r>
                      <a:endParaRPr lang="en-US" sz="1000" b="0" i="0" u="none" strike="noStrike" dirty="0">
                        <a:solidFill>
                          <a:srgbClr val="000000"/>
                        </a:solidFill>
                        <a:effectLst/>
                        <a:latin typeface="Verdana" panose="020B0604030504040204" pitchFamily="34" charset="0"/>
                      </a:endParaRPr>
                    </a:p>
                  </a:txBody>
                  <a:tcPr marL="3741" marR="3741" marT="11223" marB="11223" anchor="ctr"/>
                </a:tc>
              </a:tr>
              <a:tr h="301477">
                <a:tc>
                  <a:txBody>
                    <a:bodyPr/>
                    <a:lstStyle/>
                    <a:p>
                      <a:pPr algn="ctr" fontAlgn="ctr"/>
                      <a:r>
                        <a:rPr lang="en-US" sz="1000" u="none" strike="noStrike">
                          <a:effectLst/>
                        </a:rPr>
                        <a:t>Iron and steel mills</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108000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127</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46.5</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3.75</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0.058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2090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1.41</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11.3</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12500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1.66</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12.4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13300</a:t>
                      </a:r>
                      <a:endParaRPr lang="en-US" sz="1000" b="0" i="0" u="none" strike="noStrike">
                        <a:solidFill>
                          <a:srgbClr val="000000"/>
                        </a:solidFill>
                        <a:effectLst/>
                        <a:latin typeface="Verdana" panose="020B0604030504040204" pitchFamily="34" charset="0"/>
                      </a:endParaRPr>
                    </a:p>
                  </a:txBody>
                  <a:tcPr marL="3741" marR="3741" marT="11223" marB="11223" anchor="ctr"/>
                </a:tc>
              </a:tr>
              <a:tr h="441876">
                <a:tc>
                  <a:txBody>
                    <a:bodyPr/>
                    <a:lstStyle/>
                    <a:p>
                      <a:pPr algn="ctr" fontAlgn="ctr"/>
                      <a:r>
                        <a:rPr lang="en-US" sz="1000" u="none" strike="noStrike">
                          <a:effectLst/>
                        </a:rPr>
                        <a:t>Truck transportation</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24100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172</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73.8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9.42</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5330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r>
              <a:tr h="301477">
                <a:tc>
                  <a:txBody>
                    <a:bodyPr/>
                    <a:lstStyle/>
                    <a:p>
                      <a:pPr algn="ctr" fontAlgn="ctr"/>
                      <a:r>
                        <a:rPr lang="en-US" sz="1000" u="none" strike="noStrike">
                          <a:effectLst/>
                        </a:rPr>
                        <a:t>Oil and gas extraction</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20400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32.3</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1.97</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1.67</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1130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r>
              <a:tr h="441876">
                <a:tc>
                  <a:txBody>
                    <a:bodyPr/>
                    <a:lstStyle/>
                    <a:p>
                      <a:pPr algn="ctr" fontAlgn="ctr"/>
                      <a:r>
                        <a:rPr lang="en-US" sz="1000" u="none" strike="noStrike">
                          <a:effectLst/>
                        </a:rPr>
                        <a:t>Cattle ranching and farming</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12400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81.8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15</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5.08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62.4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r>
              <a:tr h="722675">
                <a:tc>
                  <a:txBody>
                    <a:bodyPr/>
                    <a:lstStyle/>
                    <a:p>
                      <a:pPr algn="ctr" fontAlgn="ctr"/>
                      <a:r>
                        <a:rPr lang="en-US" sz="1000" u="none" strike="noStrike">
                          <a:effectLst/>
                        </a:rPr>
                        <a:t>Other basic organic chemical manufacturing</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12100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44.6</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9.21</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1.26</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0.044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0.088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715</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0.058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1.02</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127</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0.199</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4.72</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312</a:t>
                      </a:r>
                      <a:endParaRPr lang="en-US" sz="1000" b="0" i="0" u="none" strike="noStrike">
                        <a:solidFill>
                          <a:srgbClr val="000000"/>
                        </a:solidFill>
                        <a:effectLst/>
                        <a:latin typeface="Verdana" panose="020B0604030504040204" pitchFamily="34" charset="0"/>
                      </a:endParaRPr>
                    </a:p>
                  </a:txBody>
                  <a:tcPr marL="3741" marR="3741" marT="11223" marB="11223" anchor="ctr"/>
                </a:tc>
              </a:tr>
              <a:tr h="582275">
                <a:tc>
                  <a:txBody>
                    <a:bodyPr/>
                    <a:lstStyle/>
                    <a:p>
                      <a:pPr algn="ctr" fontAlgn="ctr"/>
                      <a:r>
                        <a:rPr lang="en-US" sz="1000" u="none" strike="noStrike">
                          <a:effectLst/>
                        </a:rPr>
                        <a:t>Motor vehicle parts manufacturing</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11600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44.2</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1.54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0.026</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968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4.45</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2.14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1680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4.59</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7.44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16300</a:t>
                      </a:r>
                      <a:endParaRPr lang="en-US" sz="1000" b="0" i="0" u="none" strike="noStrike">
                        <a:solidFill>
                          <a:srgbClr val="000000"/>
                        </a:solidFill>
                        <a:effectLst/>
                        <a:latin typeface="Verdana" panose="020B0604030504040204" pitchFamily="34" charset="0"/>
                      </a:endParaRPr>
                    </a:p>
                  </a:txBody>
                  <a:tcPr marL="3741" marR="3741" marT="11223" marB="11223" anchor="ctr"/>
                </a:tc>
              </a:tr>
              <a:tr h="301477">
                <a:tc>
                  <a:txBody>
                    <a:bodyPr/>
                    <a:lstStyle/>
                    <a:p>
                      <a:pPr algn="ctr" fontAlgn="ctr"/>
                      <a:r>
                        <a:rPr lang="en-US" sz="1000" u="none" strike="noStrike">
                          <a:effectLst/>
                        </a:rPr>
                        <a:t>Petroleum refineries</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11200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26.7</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5.58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0.493</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0.009</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0.001</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282</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0.028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0.309</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74.2</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0.038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0.84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89.1</a:t>
                      </a:r>
                      <a:endParaRPr lang="en-US" sz="1000" b="0" i="0" u="none" strike="noStrike">
                        <a:solidFill>
                          <a:srgbClr val="000000"/>
                        </a:solidFill>
                        <a:effectLst/>
                        <a:latin typeface="Verdana" panose="020B0604030504040204" pitchFamily="34" charset="0"/>
                      </a:endParaRPr>
                    </a:p>
                  </a:txBody>
                  <a:tcPr marL="3741" marR="3741" marT="11223" marB="11223" anchor="ctr"/>
                </a:tc>
              </a:tr>
              <a:tr h="441876">
                <a:tc>
                  <a:txBody>
                    <a:bodyPr/>
                    <a:lstStyle/>
                    <a:p>
                      <a:pPr algn="ctr" fontAlgn="ctr"/>
                      <a:r>
                        <a:rPr lang="en-US" sz="1000" u="none" strike="noStrike">
                          <a:effectLst/>
                        </a:rPr>
                        <a:t>Automobile Manufacturing</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10800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38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11.4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1.23</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1490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0.202</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0.53</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75.9</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0.207</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6.37</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161</a:t>
                      </a:r>
                      <a:endParaRPr lang="en-US" sz="1000" b="0" i="0" u="none" strike="noStrike">
                        <a:solidFill>
                          <a:srgbClr val="000000"/>
                        </a:solidFill>
                        <a:effectLst/>
                        <a:latin typeface="Verdana" panose="020B0604030504040204" pitchFamily="34" charset="0"/>
                      </a:endParaRPr>
                    </a:p>
                  </a:txBody>
                  <a:tcPr marL="3741" marR="3741" marT="11223" marB="11223" anchor="ctr"/>
                </a:tc>
              </a:tr>
              <a:tr h="722675">
                <a:tc>
                  <a:txBody>
                    <a:bodyPr/>
                    <a:lstStyle/>
                    <a:p>
                      <a:pPr algn="ctr" fontAlgn="ctr"/>
                      <a:r>
                        <a:rPr lang="en-US" sz="1000" u="none" strike="noStrike">
                          <a:effectLst/>
                        </a:rPr>
                        <a:t>Alumina refining and primary aluminum production</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10700</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105</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28.8</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0.629</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0.013</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0.12</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341</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0.137</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0.934</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311</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0.151</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a:effectLst/>
                        </a:rPr>
                        <a:t>19.6</a:t>
                      </a:r>
                      <a:endParaRPr lang="en-US" sz="1000" b="0" i="0" u="none" strike="noStrike">
                        <a:solidFill>
                          <a:srgbClr val="000000"/>
                        </a:solidFill>
                        <a:effectLst/>
                        <a:latin typeface="Verdana" panose="020B0604030504040204" pitchFamily="34" charset="0"/>
                      </a:endParaRPr>
                    </a:p>
                  </a:txBody>
                  <a:tcPr marL="3741" marR="3741" marT="11223" marB="11223" anchor="ctr"/>
                </a:tc>
                <a:tc>
                  <a:txBody>
                    <a:bodyPr/>
                    <a:lstStyle/>
                    <a:p>
                      <a:pPr algn="ctr" fontAlgn="ctr"/>
                      <a:r>
                        <a:rPr lang="en-US" sz="1000" u="none" strike="noStrike" dirty="0">
                          <a:effectLst/>
                        </a:rPr>
                        <a:t>11900</a:t>
                      </a:r>
                      <a:endParaRPr lang="en-US" sz="1000" b="0" i="0" u="none" strike="noStrike" dirty="0">
                        <a:solidFill>
                          <a:srgbClr val="000000"/>
                        </a:solidFill>
                        <a:effectLst/>
                        <a:latin typeface="Verdana" panose="020B0604030504040204" pitchFamily="34" charset="0"/>
                      </a:endParaRPr>
                    </a:p>
                  </a:txBody>
                  <a:tcPr marL="3741" marR="3741" marT="11223" marB="11223" anchor="ctr"/>
                </a:tc>
              </a:tr>
            </a:tbl>
          </a:graphicData>
        </a:graphic>
      </p:graphicFrame>
    </p:spTree>
    <p:extLst>
      <p:ext uri="{BB962C8B-B14F-4D97-AF65-F5344CB8AC3E}">
        <p14:creationId xmlns:p14="http://schemas.microsoft.com/office/powerpoint/2010/main" val="37338907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17514"/>
            <a:ext cx="10972800" cy="1068387"/>
          </a:xfrm>
        </p:spPr>
        <p:txBody>
          <a:bodyPr/>
          <a:lstStyle/>
          <a:p>
            <a:r>
              <a:rPr lang="en-US" dirty="0" smtClean="0"/>
              <a:t>Necessity of EIO-LCA</a:t>
            </a:r>
            <a:endParaRPr lang="en-US" dirty="0"/>
          </a:p>
        </p:txBody>
      </p:sp>
      <p:sp>
        <p:nvSpPr>
          <p:cNvPr id="3" name="Content Placeholder 2"/>
          <p:cNvSpPr>
            <a:spLocks noGrp="1"/>
          </p:cNvSpPr>
          <p:nvPr>
            <p:ph idx="1"/>
          </p:nvPr>
        </p:nvSpPr>
        <p:spPr>
          <a:xfrm>
            <a:off x="609600" y="1270001"/>
            <a:ext cx="10972800" cy="3103563"/>
          </a:xfrm>
        </p:spPr>
        <p:txBody>
          <a:bodyPr/>
          <a:lstStyle/>
          <a:p>
            <a:r>
              <a:rPr lang="en-US" dirty="0" smtClean="0"/>
              <a:t>Process-based LCA are time consuming</a:t>
            </a:r>
          </a:p>
          <a:p>
            <a:r>
              <a:rPr lang="en-US" dirty="0" smtClean="0"/>
              <a:t>EIO-LCA may be used as a quick approximation tool</a:t>
            </a:r>
          </a:p>
          <a:p>
            <a:pPr lvl="1"/>
            <a:r>
              <a:rPr lang="en-US" dirty="0" smtClean="0"/>
              <a:t>Hypothesis- each $ of production or TJ of product uses the same amount of energy and resources and results in the same pollution discharge</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574996458"/>
              </p:ext>
            </p:extLst>
          </p:nvPr>
        </p:nvGraphicFramePr>
        <p:xfrm>
          <a:off x="1447800" y="3005666"/>
          <a:ext cx="8509000" cy="2377440"/>
        </p:xfrm>
        <a:graphic>
          <a:graphicData uri="http://schemas.openxmlformats.org/drawingml/2006/table">
            <a:tbl>
              <a:tblPr firstRow="1" bandRow="1">
                <a:tableStyleId>{5C22544A-7EE6-4342-B048-85BDC9FD1C3A}</a:tableStyleId>
              </a:tblPr>
              <a:tblGrid>
                <a:gridCol w="4035947"/>
                <a:gridCol w="1515301"/>
                <a:gridCol w="1748425"/>
                <a:gridCol w="1209327"/>
              </a:tblGrid>
              <a:tr h="205317">
                <a:tc>
                  <a:txBody>
                    <a:bodyPr/>
                    <a:lstStyle/>
                    <a:p>
                      <a:r>
                        <a:rPr lang="en-US" dirty="0" smtClean="0"/>
                        <a:t>Sector</a:t>
                      </a:r>
                      <a:endParaRPr lang="en-US" dirty="0"/>
                    </a:p>
                  </a:txBody>
                  <a:tcPr/>
                </a:tc>
                <a:tc>
                  <a:txBody>
                    <a:bodyPr/>
                    <a:lstStyle/>
                    <a:p>
                      <a:r>
                        <a:rPr lang="en-US" dirty="0" smtClean="0"/>
                        <a:t>Computers</a:t>
                      </a:r>
                      <a:endParaRPr lang="en-US" dirty="0"/>
                    </a:p>
                  </a:txBody>
                  <a:tcPr/>
                </a:tc>
                <a:tc>
                  <a:txBody>
                    <a:bodyPr/>
                    <a:lstStyle/>
                    <a:p>
                      <a:r>
                        <a:rPr lang="en-US" dirty="0" smtClean="0"/>
                        <a:t>Automobiles</a:t>
                      </a:r>
                      <a:endParaRPr lang="en-US" dirty="0"/>
                    </a:p>
                  </a:txBody>
                  <a:tcPr/>
                </a:tc>
                <a:tc>
                  <a:txBody>
                    <a:bodyPr/>
                    <a:lstStyle/>
                    <a:p>
                      <a:r>
                        <a:rPr lang="en-US" dirty="0" smtClean="0"/>
                        <a:t>Shoes</a:t>
                      </a:r>
                      <a:endParaRPr lang="en-US" dirty="0"/>
                    </a:p>
                  </a:txBody>
                  <a:tcPr/>
                </a:tc>
              </a:tr>
              <a:tr h="359304">
                <a:tc>
                  <a:txBody>
                    <a:bodyPr/>
                    <a:lstStyle/>
                    <a:p>
                      <a:r>
                        <a:rPr lang="en-US" dirty="0" smtClean="0"/>
                        <a:t>Air pollutants per $1M (metric tons)</a:t>
                      </a:r>
                      <a:endParaRPr lang="en-US" dirty="0"/>
                    </a:p>
                  </a:txBody>
                  <a:tcPr/>
                </a:tc>
                <a:tc>
                  <a:txBody>
                    <a:bodyPr/>
                    <a:lstStyle/>
                    <a:p>
                      <a:r>
                        <a:rPr lang="en-US" dirty="0" smtClean="0"/>
                        <a:t>6.2</a:t>
                      </a:r>
                      <a:endParaRPr lang="en-US" dirty="0"/>
                    </a:p>
                  </a:txBody>
                  <a:tcPr/>
                </a:tc>
                <a:tc>
                  <a:txBody>
                    <a:bodyPr/>
                    <a:lstStyle/>
                    <a:p>
                      <a:r>
                        <a:rPr lang="en-US" dirty="0" smtClean="0"/>
                        <a:t>15</a:t>
                      </a:r>
                      <a:endParaRPr lang="en-US" dirty="0"/>
                    </a:p>
                  </a:txBody>
                  <a:tcPr/>
                </a:tc>
                <a:tc>
                  <a:txBody>
                    <a:bodyPr/>
                    <a:lstStyle/>
                    <a:p>
                      <a:r>
                        <a:rPr lang="en-US" dirty="0" smtClean="0"/>
                        <a:t>13</a:t>
                      </a:r>
                      <a:endParaRPr lang="en-US" dirty="0"/>
                    </a:p>
                  </a:txBody>
                  <a:tcPr/>
                </a:tc>
              </a:tr>
              <a:tr h="359304">
                <a:tc>
                  <a:txBody>
                    <a:bodyPr/>
                    <a:lstStyle/>
                    <a:p>
                      <a:r>
                        <a:rPr lang="en-US" dirty="0" smtClean="0"/>
                        <a:t>Air pollutants per TJ of petroleum (metric tons)</a:t>
                      </a:r>
                      <a:endParaRPr lang="en-US" dirty="0"/>
                    </a:p>
                  </a:txBody>
                  <a:tcPr/>
                </a:tc>
                <a:tc>
                  <a:txBody>
                    <a:bodyPr/>
                    <a:lstStyle/>
                    <a:p>
                      <a:r>
                        <a:rPr lang="en-US" dirty="0" smtClean="0"/>
                        <a:t>4.0</a:t>
                      </a:r>
                      <a:endParaRPr lang="en-US" dirty="0"/>
                    </a:p>
                  </a:txBody>
                  <a:tcPr/>
                </a:tc>
                <a:tc>
                  <a:txBody>
                    <a:bodyPr/>
                    <a:lstStyle/>
                    <a:p>
                      <a:r>
                        <a:rPr lang="en-US" dirty="0" smtClean="0"/>
                        <a:t>4.3</a:t>
                      </a:r>
                      <a:endParaRPr lang="en-US" dirty="0"/>
                    </a:p>
                  </a:txBody>
                  <a:tcPr/>
                </a:tc>
                <a:tc>
                  <a:txBody>
                    <a:bodyPr/>
                    <a:lstStyle/>
                    <a:p>
                      <a:r>
                        <a:rPr lang="en-US" dirty="0" smtClean="0"/>
                        <a:t>4.0</a:t>
                      </a:r>
                      <a:endParaRPr lang="en-US" dirty="0"/>
                    </a:p>
                  </a:txBody>
                  <a:tcPr/>
                </a:tc>
              </a:tr>
              <a:tr h="359304">
                <a:tc>
                  <a:txBody>
                    <a:bodyPr/>
                    <a:lstStyle/>
                    <a:p>
                      <a:r>
                        <a:rPr lang="en-US" dirty="0" smtClean="0"/>
                        <a:t>Toxic</a:t>
                      </a:r>
                      <a:r>
                        <a:rPr lang="en-US" baseline="0" dirty="0" smtClean="0"/>
                        <a:t> discharges per $1M (metric tons)</a:t>
                      </a:r>
                      <a:endParaRPr lang="en-US" dirty="0"/>
                    </a:p>
                  </a:txBody>
                  <a:tcPr/>
                </a:tc>
                <a:tc>
                  <a:txBody>
                    <a:bodyPr/>
                    <a:lstStyle/>
                    <a:p>
                      <a:r>
                        <a:rPr lang="en-US" dirty="0" smtClean="0"/>
                        <a:t>32</a:t>
                      </a:r>
                      <a:endParaRPr lang="en-US" dirty="0"/>
                    </a:p>
                  </a:txBody>
                  <a:tcPr/>
                </a:tc>
                <a:tc>
                  <a:txBody>
                    <a:bodyPr/>
                    <a:lstStyle/>
                    <a:p>
                      <a:r>
                        <a:rPr lang="en-US" dirty="0" smtClean="0"/>
                        <a:t>2.0</a:t>
                      </a:r>
                      <a:endParaRPr lang="en-US" dirty="0"/>
                    </a:p>
                  </a:txBody>
                  <a:tcPr/>
                </a:tc>
                <a:tc>
                  <a:txBody>
                    <a:bodyPr/>
                    <a:lstStyle/>
                    <a:p>
                      <a:r>
                        <a:rPr lang="en-US" dirty="0" smtClean="0"/>
                        <a:t>1.1</a:t>
                      </a:r>
                      <a:endParaRPr lang="en-US" dirty="0"/>
                    </a:p>
                  </a:txBody>
                  <a:tcPr/>
                </a:tc>
              </a:tr>
              <a:tr h="359304">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Toxic</a:t>
                      </a:r>
                      <a:r>
                        <a:rPr lang="en-US" baseline="0" dirty="0" smtClean="0"/>
                        <a:t> discharges per TJ of petroleum (metric tons)</a:t>
                      </a:r>
                      <a:endParaRPr lang="en-US" dirty="0" smtClean="0"/>
                    </a:p>
                  </a:txBody>
                  <a:tcPr/>
                </a:tc>
                <a:tc>
                  <a:txBody>
                    <a:bodyPr/>
                    <a:lstStyle/>
                    <a:p>
                      <a:r>
                        <a:rPr lang="en-US" dirty="0" smtClean="0"/>
                        <a:t>2.1</a:t>
                      </a:r>
                      <a:endParaRPr lang="en-US" dirty="0"/>
                    </a:p>
                  </a:txBody>
                  <a:tcPr/>
                </a:tc>
                <a:tc>
                  <a:txBody>
                    <a:bodyPr/>
                    <a:lstStyle/>
                    <a:p>
                      <a:r>
                        <a:rPr lang="en-US" dirty="0" smtClean="0"/>
                        <a:t>0.59</a:t>
                      </a:r>
                      <a:endParaRPr lang="en-US" dirty="0"/>
                    </a:p>
                  </a:txBody>
                  <a:tcPr/>
                </a:tc>
                <a:tc>
                  <a:txBody>
                    <a:bodyPr/>
                    <a:lstStyle/>
                    <a:p>
                      <a:r>
                        <a:rPr lang="en-US" dirty="0" smtClean="0"/>
                        <a:t>3.5</a:t>
                      </a:r>
                      <a:endParaRPr lang="en-US" dirty="0"/>
                    </a:p>
                  </a:txBody>
                  <a:tcPr/>
                </a:tc>
              </a:tr>
            </a:tbl>
          </a:graphicData>
        </a:graphic>
      </p:graphicFrame>
      <p:sp>
        <p:nvSpPr>
          <p:cNvPr id="5" name="TextBox 4"/>
          <p:cNvSpPr txBox="1"/>
          <p:nvPr/>
        </p:nvSpPr>
        <p:spPr>
          <a:xfrm>
            <a:off x="1003300" y="5562600"/>
            <a:ext cx="9855200" cy="923330"/>
          </a:xfrm>
          <a:prstGeom prst="rect">
            <a:avLst/>
          </a:prstGeom>
          <a:noFill/>
        </p:spPr>
        <p:txBody>
          <a:bodyPr wrap="square" rtlCol="0">
            <a:spAutoFit/>
          </a:bodyPr>
          <a:lstStyle/>
          <a:p>
            <a:r>
              <a:rPr lang="en-US" dirty="0" smtClean="0"/>
              <a:t>Large ranges across sectors. Service sectors cannot be estimated </a:t>
            </a:r>
            <a:r>
              <a:rPr lang="en-US" smtClean="0"/>
              <a:t>by this. The </a:t>
            </a:r>
            <a:r>
              <a:rPr lang="en-US" dirty="0" smtClean="0"/>
              <a:t>approximations are not a good replacement for a thorough life cycle assessment. However, it is a quick and easy tool to understand some of the underlying life cycle impacts</a:t>
            </a:r>
            <a:endParaRPr lang="en-US" dirty="0"/>
          </a:p>
        </p:txBody>
      </p:sp>
      <p:sp>
        <p:nvSpPr>
          <p:cNvPr id="6" name="TextBox 5"/>
          <p:cNvSpPr txBox="1"/>
          <p:nvPr/>
        </p:nvSpPr>
        <p:spPr>
          <a:xfrm>
            <a:off x="10236200" y="3238500"/>
            <a:ext cx="1866900" cy="738664"/>
          </a:xfrm>
          <a:prstGeom prst="rect">
            <a:avLst/>
          </a:prstGeom>
          <a:noFill/>
        </p:spPr>
        <p:txBody>
          <a:bodyPr wrap="square" rtlCol="0">
            <a:spAutoFit/>
          </a:bodyPr>
          <a:lstStyle/>
          <a:p>
            <a:r>
              <a:rPr lang="en-US" sz="1400" dirty="0" smtClean="0"/>
              <a:t>Source: Modified from Hendrickson et al (2006)</a:t>
            </a:r>
            <a:endParaRPr lang="en-US" sz="1400" dirty="0"/>
          </a:p>
        </p:txBody>
      </p:sp>
      <p:sp>
        <p:nvSpPr>
          <p:cNvPr id="7" name="Slide Number Placeholder 6"/>
          <p:cNvSpPr>
            <a:spLocks noGrp="1"/>
          </p:cNvSpPr>
          <p:nvPr>
            <p:ph type="sldNum" sz="quarter" idx="12"/>
          </p:nvPr>
        </p:nvSpPr>
        <p:spPr/>
        <p:txBody>
          <a:bodyPr/>
          <a:lstStyle/>
          <a:p>
            <a:fld id="{3AED8202-30AE-48A0-BA88-5E0016703AA5}" type="slidenum">
              <a:rPr lang="en-US" smtClean="0"/>
              <a:t>42</a:t>
            </a:fld>
            <a:endParaRPr lang="en-US"/>
          </a:p>
        </p:txBody>
      </p:sp>
    </p:spTree>
    <p:extLst>
      <p:ext uri="{BB962C8B-B14F-4D97-AF65-F5344CB8AC3E}">
        <p14:creationId xmlns:p14="http://schemas.microsoft.com/office/powerpoint/2010/main" val="22326994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Activity</a:t>
            </a:r>
            <a:endParaRPr lang="en-US" dirty="0"/>
          </a:p>
        </p:txBody>
      </p:sp>
      <p:sp>
        <p:nvSpPr>
          <p:cNvPr id="3" name="Content Placeholder 2"/>
          <p:cNvSpPr>
            <a:spLocks noGrp="1"/>
          </p:cNvSpPr>
          <p:nvPr>
            <p:ph idx="1"/>
          </p:nvPr>
        </p:nvSpPr>
        <p:spPr>
          <a:xfrm>
            <a:off x="609600" y="2070622"/>
            <a:ext cx="11189918" cy="3991975"/>
          </a:xfrm>
        </p:spPr>
        <p:txBody>
          <a:bodyPr/>
          <a:lstStyle/>
          <a:p>
            <a:r>
              <a:rPr lang="en-US" dirty="0" smtClean="0">
                <a:hlinkClick r:id="rId2"/>
              </a:rPr>
              <a:t>www.eiolca.net</a:t>
            </a:r>
            <a:endParaRPr lang="en-US" dirty="0" smtClean="0"/>
          </a:p>
          <a:p>
            <a:endParaRPr lang="en-US" dirty="0"/>
          </a:p>
          <a:p>
            <a:r>
              <a:rPr lang="en-US" dirty="0" smtClean="0"/>
              <a:t>Visit website and select an industry-</a:t>
            </a:r>
          </a:p>
          <a:p>
            <a:pPr lvl="1"/>
            <a:r>
              <a:rPr lang="en-US" dirty="0" err="1" smtClean="0"/>
              <a:t>Eg</a:t>
            </a:r>
            <a:r>
              <a:rPr lang="en-US" dirty="0" smtClean="0"/>
              <a:t>- Agriculture, livestock, fisheries and farming is an industry</a:t>
            </a:r>
          </a:p>
          <a:p>
            <a:pPr lvl="2"/>
            <a:r>
              <a:rPr lang="en-US" dirty="0" smtClean="0"/>
              <a:t>Oilseed farming is a sector under this industry. It is an aggregate sector and includes sectors for soybean farming and oilseeds except soybean farming </a:t>
            </a:r>
          </a:p>
          <a:p>
            <a:r>
              <a:rPr lang="en-US" dirty="0" smtClean="0"/>
              <a:t>Select economic activity of 1 million dollars for this sector</a:t>
            </a:r>
          </a:p>
          <a:p>
            <a:r>
              <a:rPr lang="en-US" dirty="0" smtClean="0"/>
              <a:t>Select economic activity as category of results to display and run the model</a:t>
            </a:r>
            <a:endParaRPr lang="en-US" dirty="0"/>
          </a:p>
        </p:txBody>
      </p:sp>
      <p:sp>
        <p:nvSpPr>
          <p:cNvPr id="4" name="Slide Number Placeholder 3"/>
          <p:cNvSpPr>
            <a:spLocks noGrp="1"/>
          </p:cNvSpPr>
          <p:nvPr>
            <p:ph type="sldNum" sz="quarter" idx="12"/>
          </p:nvPr>
        </p:nvSpPr>
        <p:spPr/>
        <p:txBody>
          <a:bodyPr/>
          <a:lstStyle/>
          <a:p>
            <a:fld id="{3AED8202-30AE-48A0-BA88-5E0016703AA5}" type="slidenum">
              <a:rPr lang="en-US" smtClean="0"/>
              <a:t>43</a:t>
            </a:fld>
            <a:endParaRPr lang="en-US"/>
          </a:p>
        </p:txBody>
      </p:sp>
    </p:spTree>
    <p:extLst>
      <p:ext uri="{BB962C8B-B14F-4D97-AF65-F5344CB8AC3E}">
        <p14:creationId xmlns:p14="http://schemas.microsoft.com/office/powerpoint/2010/main" val="28774304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Activity</a:t>
            </a:r>
            <a:endParaRPr lang="en-US" dirty="0"/>
          </a:p>
        </p:txBody>
      </p:sp>
      <p:sp>
        <p:nvSpPr>
          <p:cNvPr id="3" name="Content Placeholder 2"/>
          <p:cNvSpPr>
            <a:spLocks noGrp="1"/>
          </p:cNvSpPr>
          <p:nvPr>
            <p:ph idx="1"/>
          </p:nvPr>
        </p:nvSpPr>
        <p:spPr>
          <a:xfrm>
            <a:off x="609600" y="1968501"/>
            <a:ext cx="10972800" cy="3103563"/>
          </a:xfrm>
        </p:spPr>
        <p:txBody>
          <a:bodyPr/>
          <a:lstStyle/>
          <a:p>
            <a:r>
              <a:rPr lang="en-US" dirty="0" smtClean="0"/>
              <a:t>What are the top 10 sectors contributing to the $1M economic activity?</a:t>
            </a:r>
          </a:p>
          <a:p>
            <a:r>
              <a:rPr lang="en-US" dirty="0" smtClean="0"/>
              <a:t>Change display of results to conventional air pollutants. What are the top 10 sectors now? </a:t>
            </a:r>
          </a:p>
          <a:p>
            <a:r>
              <a:rPr lang="en-US" dirty="0" smtClean="0"/>
              <a:t>Do the sectors remain the same when you change the results to greenhouse gases, water withdrawals, transportation?</a:t>
            </a:r>
          </a:p>
          <a:p>
            <a:r>
              <a:rPr lang="en-US" dirty="0" smtClean="0"/>
              <a:t>Are there any sectors that are consistent when the display results are changed?</a:t>
            </a:r>
          </a:p>
          <a:p>
            <a:r>
              <a:rPr lang="en-US" dirty="0" smtClean="0"/>
              <a:t>What should the Oilseed sector do if they set a goal to reduce GHG emissions?</a:t>
            </a:r>
          </a:p>
          <a:p>
            <a:r>
              <a:rPr lang="en-US" dirty="0" smtClean="0"/>
              <a:t>Now compare and contrast results with selecting another sector “Grain Farming” within the Agriculture, livestock, fisheries and farming industry</a:t>
            </a:r>
            <a:endParaRPr lang="en-US" dirty="0"/>
          </a:p>
        </p:txBody>
      </p:sp>
      <p:sp>
        <p:nvSpPr>
          <p:cNvPr id="4" name="Slide Number Placeholder 3"/>
          <p:cNvSpPr>
            <a:spLocks noGrp="1"/>
          </p:cNvSpPr>
          <p:nvPr>
            <p:ph type="sldNum" sz="quarter" idx="12"/>
          </p:nvPr>
        </p:nvSpPr>
        <p:spPr/>
        <p:txBody>
          <a:bodyPr/>
          <a:lstStyle/>
          <a:p>
            <a:fld id="{3AED8202-30AE-48A0-BA88-5E0016703AA5}" type="slidenum">
              <a:rPr lang="en-US" smtClean="0"/>
              <a:t>44</a:t>
            </a:fld>
            <a:endParaRPr lang="en-US"/>
          </a:p>
        </p:txBody>
      </p:sp>
    </p:spTree>
    <p:extLst>
      <p:ext uri="{BB962C8B-B14F-4D97-AF65-F5344CB8AC3E}">
        <p14:creationId xmlns:p14="http://schemas.microsoft.com/office/powerpoint/2010/main" val="22316171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xfrm>
            <a:off x="286871" y="1968500"/>
            <a:ext cx="5809129" cy="3991975"/>
          </a:xfrm>
        </p:spPr>
        <p:txBody>
          <a:bodyPr/>
          <a:lstStyle/>
          <a:p>
            <a:r>
              <a:rPr lang="en-US" dirty="0" smtClean="0"/>
              <a:t>Process based LCA</a:t>
            </a:r>
          </a:p>
          <a:p>
            <a:r>
              <a:rPr lang="en-US" dirty="0" smtClean="0"/>
              <a:t>Unit process</a:t>
            </a:r>
          </a:p>
          <a:p>
            <a:r>
              <a:rPr lang="en-US" dirty="0" smtClean="0"/>
              <a:t>Economic Input Output life cycle assessment</a:t>
            </a:r>
          </a:p>
          <a:p>
            <a:r>
              <a:rPr lang="en-US" dirty="0" smtClean="0"/>
              <a:t>Circularity</a:t>
            </a:r>
            <a:endParaRPr lang="en-US" dirty="0" smtClean="0"/>
          </a:p>
          <a:p>
            <a:r>
              <a:rPr lang="en-US" dirty="0" smtClean="0"/>
              <a:t>Purchasing Sectors</a:t>
            </a:r>
          </a:p>
          <a:p>
            <a:r>
              <a:rPr lang="en-US" dirty="0" smtClean="0"/>
              <a:t>Processing Sectors</a:t>
            </a:r>
          </a:p>
          <a:p>
            <a:r>
              <a:rPr lang="en-US" dirty="0" smtClean="0"/>
              <a:t>Production Functions</a:t>
            </a:r>
          </a:p>
          <a:p>
            <a:r>
              <a:rPr lang="en-US" dirty="0" smtClean="0"/>
              <a:t>Final demand</a:t>
            </a:r>
          </a:p>
          <a:p>
            <a:r>
              <a:rPr lang="en-US" dirty="0" smtClean="0"/>
              <a:t>Value added</a:t>
            </a:r>
          </a:p>
          <a:p>
            <a:endParaRPr lang="en-US" dirty="0"/>
          </a:p>
        </p:txBody>
      </p:sp>
      <p:sp>
        <p:nvSpPr>
          <p:cNvPr id="4" name="Slide Number Placeholder 3"/>
          <p:cNvSpPr>
            <a:spLocks noGrp="1"/>
          </p:cNvSpPr>
          <p:nvPr>
            <p:ph type="sldNum" sz="quarter" idx="12"/>
          </p:nvPr>
        </p:nvSpPr>
        <p:spPr/>
        <p:txBody>
          <a:bodyPr/>
          <a:lstStyle/>
          <a:p>
            <a:fld id="{3AED8202-30AE-48A0-BA88-5E0016703AA5}" type="slidenum">
              <a:rPr lang="en-US" smtClean="0"/>
              <a:t>45</a:t>
            </a:fld>
            <a:endParaRPr lang="en-US"/>
          </a:p>
        </p:txBody>
      </p:sp>
      <p:sp>
        <p:nvSpPr>
          <p:cNvPr id="5" name="Content Placeholder 2"/>
          <p:cNvSpPr txBox="1">
            <a:spLocks/>
          </p:cNvSpPr>
          <p:nvPr/>
        </p:nvSpPr>
        <p:spPr bwMode="auto">
          <a:xfrm>
            <a:off x="6239435" y="2001338"/>
            <a:ext cx="5809129" cy="3991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Direct economic effects</a:t>
            </a:r>
          </a:p>
          <a:p>
            <a:r>
              <a:rPr lang="en-US" dirty="0"/>
              <a:t>Employee Compensation</a:t>
            </a:r>
          </a:p>
          <a:p>
            <a:r>
              <a:rPr lang="en-US" dirty="0"/>
              <a:t>CO2 from fossil fuels</a:t>
            </a:r>
          </a:p>
          <a:p>
            <a:r>
              <a:rPr lang="en-US" dirty="0" smtClean="0"/>
              <a:t>TRACI Impacts</a:t>
            </a:r>
          </a:p>
          <a:p>
            <a:endParaRPr lang="en-US" dirty="0" smtClean="0"/>
          </a:p>
        </p:txBody>
      </p:sp>
    </p:spTree>
    <p:extLst>
      <p:ext uri="{BB962C8B-B14F-4D97-AF65-F5344CB8AC3E}">
        <p14:creationId xmlns:p14="http://schemas.microsoft.com/office/powerpoint/2010/main" val="1864228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582333"/>
            <a:ext cx="10972800" cy="1068387"/>
          </a:xfrm>
        </p:spPr>
        <p:txBody>
          <a:bodyPr/>
          <a:lstStyle/>
          <a:p>
            <a:r>
              <a:rPr lang="en-US" dirty="0" smtClean="0"/>
              <a:t>Process and I-O comparisons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57025166"/>
              </p:ext>
            </p:extLst>
          </p:nvPr>
        </p:nvGraphicFramePr>
        <p:xfrm>
          <a:off x="1611609" y="1401671"/>
          <a:ext cx="8053092" cy="4974708"/>
        </p:xfrm>
        <a:graphic>
          <a:graphicData uri="http://schemas.openxmlformats.org/drawingml/2006/table">
            <a:tbl>
              <a:tblPr>
                <a:tableStyleId>{5DA37D80-6434-44D0-A028-1B22A696006F}</a:tableStyleId>
              </a:tblPr>
              <a:tblGrid>
                <a:gridCol w="1372891"/>
                <a:gridCol w="3995837"/>
                <a:gridCol w="2684364"/>
              </a:tblGrid>
              <a:tr h="226497">
                <a:tc gridSpan="3">
                  <a:txBody>
                    <a:bodyPr/>
                    <a:lstStyle/>
                    <a:p>
                      <a:r>
                        <a:rPr lang="en-US" sz="1400" dirty="0"/>
                        <a:t> Process LCA and EIO-LCA Model Comparisons</a:t>
                      </a:r>
                    </a:p>
                  </a:txBody>
                  <a:tcPr marL="48493" marR="48493" marT="24247" marB="24247" anchor="ctr"/>
                </a:tc>
                <a:tc hMerge="1">
                  <a:txBody>
                    <a:bodyPr/>
                    <a:lstStyle/>
                    <a:p>
                      <a:endParaRPr lang="en-US"/>
                    </a:p>
                  </a:txBody>
                  <a:tcPr/>
                </a:tc>
                <a:tc hMerge="1">
                  <a:txBody>
                    <a:bodyPr/>
                    <a:lstStyle/>
                    <a:p>
                      <a:endParaRPr lang="en-US"/>
                    </a:p>
                  </a:txBody>
                  <a:tcPr/>
                </a:tc>
              </a:tr>
              <a:tr h="226497">
                <a:tc>
                  <a:txBody>
                    <a:bodyPr/>
                    <a:lstStyle/>
                    <a:p>
                      <a:r>
                        <a:rPr lang="en-US" sz="1400">
                          <a:effectLst/>
                        </a:rPr>
                        <a:t> </a:t>
                      </a:r>
                      <a:endParaRPr lang="en-US" sz="1400">
                        <a:solidFill>
                          <a:srgbClr val="000000"/>
                        </a:solidFill>
                        <a:effectLst/>
                      </a:endParaRPr>
                    </a:p>
                  </a:txBody>
                  <a:tcPr marL="48493" marR="48493" marT="24247" marB="24247" anchor="b"/>
                </a:tc>
                <a:tc>
                  <a:txBody>
                    <a:bodyPr/>
                    <a:lstStyle/>
                    <a:p>
                      <a:r>
                        <a:rPr lang="en-US" sz="1400">
                          <a:effectLst/>
                        </a:rPr>
                        <a:t>Process model</a:t>
                      </a:r>
                      <a:endParaRPr lang="en-US" sz="1400">
                        <a:solidFill>
                          <a:srgbClr val="000000"/>
                        </a:solidFill>
                        <a:effectLst/>
                      </a:endParaRPr>
                    </a:p>
                  </a:txBody>
                  <a:tcPr marL="48493" marR="48493" marT="24247" marB="24247" anchor="b"/>
                </a:tc>
                <a:tc>
                  <a:txBody>
                    <a:bodyPr/>
                    <a:lstStyle/>
                    <a:p>
                      <a:r>
                        <a:rPr lang="en-US" sz="1400">
                          <a:effectLst/>
                        </a:rPr>
                        <a:t>EIO-LCA</a:t>
                      </a:r>
                      <a:endParaRPr lang="en-US" sz="1400">
                        <a:solidFill>
                          <a:srgbClr val="000000"/>
                        </a:solidFill>
                        <a:effectLst/>
                      </a:endParaRPr>
                    </a:p>
                  </a:txBody>
                  <a:tcPr marL="48493" marR="48493" marT="24247" marB="24247" anchor="b"/>
                </a:tc>
              </a:tr>
              <a:tr h="411049">
                <a:tc rowSpan="4">
                  <a:txBody>
                    <a:bodyPr/>
                    <a:lstStyle/>
                    <a:p>
                      <a:r>
                        <a:rPr lang="en-US" sz="1400">
                          <a:effectLst/>
                        </a:rPr>
                        <a:t>Advantages</a:t>
                      </a:r>
                      <a:endParaRPr lang="en-US" sz="1400">
                        <a:solidFill>
                          <a:srgbClr val="000000"/>
                        </a:solidFill>
                        <a:effectLst/>
                      </a:endParaRPr>
                    </a:p>
                  </a:txBody>
                  <a:tcPr marL="48493" marR="48493" marT="24247" marB="24247"/>
                </a:tc>
                <a:tc>
                  <a:txBody>
                    <a:bodyPr/>
                    <a:lstStyle/>
                    <a:p>
                      <a:r>
                        <a:rPr lang="en-US" sz="1400" dirty="0">
                          <a:effectLst/>
                        </a:rPr>
                        <a:t>Detailed analysis of specific processes</a:t>
                      </a:r>
                      <a:endParaRPr lang="en-US" sz="1400" dirty="0">
                        <a:solidFill>
                          <a:srgbClr val="000000"/>
                        </a:solidFill>
                        <a:effectLst/>
                      </a:endParaRPr>
                    </a:p>
                  </a:txBody>
                  <a:tcPr marL="48493" marR="48493" marT="24247" marB="24247"/>
                </a:tc>
                <a:tc>
                  <a:txBody>
                    <a:bodyPr/>
                    <a:lstStyle/>
                    <a:p>
                      <a:r>
                        <a:rPr lang="en-US" sz="1400">
                          <a:effectLst/>
                        </a:rPr>
                        <a:t>Boundary is defined as the entire economy</a:t>
                      </a:r>
                      <a:endParaRPr lang="en-US" sz="1400">
                        <a:solidFill>
                          <a:srgbClr val="000000"/>
                        </a:solidFill>
                        <a:effectLst/>
                      </a:endParaRPr>
                    </a:p>
                  </a:txBody>
                  <a:tcPr marL="48493" marR="48493" marT="24247" marB="24247"/>
                </a:tc>
              </a:tr>
              <a:tr h="411049">
                <a:tc vMerge="1">
                  <a:txBody>
                    <a:bodyPr/>
                    <a:lstStyle/>
                    <a:p>
                      <a:endParaRPr lang="en-US"/>
                    </a:p>
                  </a:txBody>
                  <a:tcPr/>
                </a:tc>
                <a:tc>
                  <a:txBody>
                    <a:bodyPr/>
                    <a:lstStyle/>
                    <a:p>
                      <a:r>
                        <a:rPr lang="en-US" sz="1400">
                          <a:effectLst/>
                        </a:rPr>
                        <a:t>Product comparisons</a:t>
                      </a:r>
                      <a:endParaRPr lang="en-US" sz="1400">
                        <a:solidFill>
                          <a:srgbClr val="000000"/>
                        </a:solidFill>
                        <a:effectLst/>
                      </a:endParaRPr>
                    </a:p>
                  </a:txBody>
                  <a:tcPr marL="48493" marR="48493" marT="24247" marB="24247"/>
                </a:tc>
                <a:tc>
                  <a:txBody>
                    <a:bodyPr/>
                    <a:lstStyle/>
                    <a:p>
                      <a:r>
                        <a:rPr lang="en-US" sz="1400" dirty="0">
                          <a:effectLst/>
                        </a:rPr>
                        <a:t>Economy-wide, system LCA</a:t>
                      </a:r>
                      <a:endParaRPr lang="en-US" sz="1400" dirty="0">
                        <a:solidFill>
                          <a:srgbClr val="000000"/>
                        </a:solidFill>
                        <a:effectLst/>
                      </a:endParaRPr>
                    </a:p>
                  </a:txBody>
                  <a:tcPr marL="48493" marR="48493" marT="24247" marB="24247"/>
                </a:tc>
              </a:tr>
              <a:tr h="411049">
                <a:tc vMerge="1">
                  <a:txBody>
                    <a:bodyPr/>
                    <a:lstStyle/>
                    <a:p>
                      <a:endParaRPr lang="en-US"/>
                    </a:p>
                  </a:txBody>
                  <a:tcPr/>
                </a:tc>
                <a:tc>
                  <a:txBody>
                    <a:bodyPr/>
                    <a:lstStyle/>
                    <a:p>
                      <a:r>
                        <a:rPr lang="en-US" sz="1400" dirty="0">
                          <a:effectLst/>
                        </a:rPr>
                        <a:t>Identify process improvements</a:t>
                      </a:r>
                      <a:endParaRPr lang="en-US" sz="1400" dirty="0">
                        <a:solidFill>
                          <a:srgbClr val="000000"/>
                        </a:solidFill>
                        <a:effectLst/>
                      </a:endParaRPr>
                    </a:p>
                  </a:txBody>
                  <a:tcPr marL="48493" marR="48493" marT="24247" marB="24247"/>
                </a:tc>
                <a:tc>
                  <a:txBody>
                    <a:bodyPr/>
                    <a:lstStyle/>
                    <a:p>
                      <a:r>
                        <a:rPr lang="en-US" sz="1400">
                          <a:effectLst/>
                        </a:rPr>
                        <a:t>Publicly available data</a:t>
                      </a:r>
                      <a:endParaRPr lang="en-US" sz="1400">
                        <a:solidFill>
                          <a:srgbClr val="000000"/>
                        </a:solidFill>
                        <a:effectLst/>
                      </a:endParaRPr>
                    </a:p>
                  </a:txBody>
                  <a:tcPr marL="48493" marR="48493" marT="24247" marB="24247"/>
                </a:tc>
              </a:tr>
              <a:tr h="226497">
                <a:tc vMerge="1">
                  <a:txBody>
                    <a:bodyPr/>
                    <a:lstStyle/>
                    <a:p>
                      <a:endParaRPr lang="en-US"/>
                    </a:p>
                  </a:txBody>
                  <a:tcPr/>
                </a:tc>
                <a:tc>
                  <a:txBody>
                    <a:bodyPr/>
                    <a:lstStyle/>
                    <a:p>
                      <a:r>
                        <a:rPr lang="en-US" sz="1400">
                          <a:effectLst/>
                        </a:rPr>
                        <a:t> </a:t>
                      </a:r>
                      <a:endParaRPr lang="en-US" sz="1400">
                        <a:solidFill>
                          <a:srgbClr val="000000"/>
                        </a:solidFill>
                        <a:effectLst/>
                      </a:endParaRPr>
                    </a:p>
                  </a:txBody>
                  <a:tcPr marL="48493" marR="48493" marT="24247" marB="24247"/>
                </a:tc>
                <a:tc>
                  <a:txBody>
                    <a:bodyPr/>
                    <a:lstStyle/>
                    <a:p>
                      <a:r>
                        <a:rPr lang="en-US" sz="1400" dirty="0">
                          <a:effectLst/>
                        </a:rPr>
                        <a:t>Reproducible results</a:t>
                      </a:r>
                      <a:endParaRPr lang="en-US" sz="1400" dirty="0">
                        <a:solidFill>
                          <a:srgbClr val="000000"/>
                        </a:solidFill>
                        <a:effectLst/>
                      </a:endParaRPr>
                    </a:p>
                  </a:txBody>
                  <a:tcPr marL="48493" marR="48493" marT="24247" marB="24247"/>
                </a:tc>
              </a:tr>
              <a:tr h="226497">
                <a:tc>
                  <a:txBody>
                    <a:bodyPr/>
                    <a:lstStyle/>
                    <a:p>
                      <a:r>
                        <a:rPr lang="en-US" sz="1400">
                          <a:effectLst/>
                        </a:rPr>
                        <a:t> </a:t>
                      </a:r>
                      <a:endParaRPr lang="en-US" sz="1400">
                        <a:solidFill>
                          <a:srgbClr val="000000"/>
                        </a:solidFill>
                        <a:effectLst/>
                      </a:endParaRPr>
                    </a:p>
                  </a:txBody>
                  <a:tcPr marL="48493" marR="48493" marT="24247" marB="24247"/>
                </a:tc>
                <a:tc>
                  <a:txBody>
                    <a:bodyPr/>
                    <a:lstStyle/>
                    <a:p>
                      <a:r>
                        <a:rPr lang="en-US" sz="1400">
                          <a:effectLst/>
                        </a:rPr>
                        <a:t> </a:t>
                      </a:r>
                      <a:endParaRPr lang="en-US" sz="1400">
                        <a:solidFill>
                          <a:srgbClr val="000000"/>
                        </a:solidFill>
                        <a:effectLst/>
                      </a:endParaRPr>
                    </a:p>
                  </a:txBody>
                  <a:tcPr marL="48493" marR="48493" marT="24247" marB="24247"/>
                </a:tc>
                <a:tc>
                  <a:txBody>
                    <a:bodyPr/>
                    <a:lstStyle/>
                    <a:p>
                      <a:r>
                        <a:rPr lang="en-US" sz="1400">
                          <a:effectLst/>
                        </a:rPr>
                        <a:t> </a:t>
                      </a:r>
                      <a:endParaRPr lang="en-US" sz="1400">
                        <a:solidFill>
                          <a:srgbClr val="000000"/>
                        </a:solidFill>
                        <a:effectLst/>
                      </a:endParaRPr>
                    </a:p>
                  </a:txBody>
                  <a:tcPr marL="48493" marR="48493" marT="24247" marB="24247"/>
                </a:tc>
              </a:tr>
              <a:tr h="411049">
                <a:tc rowSpan="6">
                  <a:txBody>
                    <a:bodyPr/>
                    <a:lstStyle/>
                    <a:p>
                      <a:r>
                        <a:rPr lang="en-US" sz="1400">
                          <a:effectLst/>
                        </a:rPr>
                        <a:t>Disadvantages</a:t>
                      </a:r>
                      <a:endParaRPr lang="en-US" sz="1400">
                        <a:solidFill>
                          <a:srgbClr val="000000"/>
                        </a:solidFill>
                        <a:effectLst/>
                      </a:endParaRPr>
                    </a:p>
                  </a:txBody>
                  <a:tcPr marL="48493" marR="48493" marT="24247" marB="24247"/>
                </a:tc>
                <a:tc>
                  <a:txBody>
                    <a:bodyPr/>
                    <a:lstStyle/>
                    <a:p>
                      <a:r>
                        <a:rPr lang="en-US" sz="1400" dirty="0">
                          <a:effectLst/>
                        </a:rPr>
                        <a:t>Subjective boundary selection</a:t>
                      </a:r>
                      <a:endParaRPr lang="en-US" sz="1400" dirty="0">
                        <a:solidFill>
                          <a:srgbClr val="000000"/>
                        </a:solidFill>
                        <a:effectLst/>
                      </a:endParaRPr>
                    </a:p>
                  </a:txBody>
                  <a:tcPr marL="48493" marR="48493" marT="24247" marB="24247"/>
                </a:tc>
                <a:tc>
                  <a:txBody>
                    <a:bodyPr/>
                    <a:lstStyle/>
                    <a:p>
                      <a:r>
                        <a:rPr lang="en-US" sz="1400" dirty="0">
                          <a:effectLst/>
                        </a:rPr>
                        <a:t>Aggregated level of data</a:t>
                      </a:r>
                      <a:endParaRPr lang="en-US" sz="1400" dirty="0">
                        <a:solidFill>
                          <a:srgbClr val="000000"/>
                        </a:solidFill>
                        <a:effectLst/>
                      </a:endParaRPr>
                    </a:p>
                  </a:txBody>
                  <a:tcPr marL="48493" marR="48493" marT="24247" marB="24247"/>
                </a:tc>
              </a:tr>
              <a:tr h="595600">
                <a:tc vMerge="1">
                  <a:txBody>
                    <a:bodyPr/>
                    <a:lstStyle/>
                    <a:p>
                      <a:endParaRPr lang="en-US"/>
                    </a:p>
                  </a:txBody>
                  <a:tcPr/>
                </a:tc>
                <a:tc>
                  <a:txBody>
                    <a:bodyPr/>
                    <a:lstStyle/>
                    <a:p>
                      <a:r>
                        <a:rPr lang="en-US" sz="1400">
                          <a:effectLst/>
                        </a:rPr>
                        <a:t>Lack of comprehensive data in many cases</a:t>
                      </a:r>
                      <a:endParaRPr lang="en-US" sz="1400">
                        <a:solidFill>
                          <a:srgbClr val="000000"/>
                        </a:solidFill>
                        <a:effectLst/>
                      </a:endParaRPr>
                    </a:p>
                  </a:txBody>
                  <a:tcPr marL="48493" marR="48493" marT="24247" marB="24247"/>
                </a:tc>
                <a:tc>
                  <a:txBody>
                    <a:bodyPr/>
                    <a:lstStyle/>
                    <a:p>
                      <a:r>
                        <a:rPr lang="en-US" sz="1400" dirty="0">
                          <a:effectLst/>
                        </a:rPr>
                        <a:t>Identification of process improvements are difficult</a:t>
                      </a:r>
                      <a:endParaRPr lang="en-US" sz="1400" dirty="0">
                        <a:solidFill>
                          <a:srgbClr val="000000"/>
                        </a:solidFill>
                        <a:effectLst/>
                      </a:endParaRPr>
                    </a:p>
                  </a:txBody>
                  <a:tcPr marL="48493" marR="48493" marT="24247" marB="24247"/>
                </a:tc>
              </a:tr>
              <a:tr h="411049">
                <a:tc vMerge="1">
                  <a:txBody>
                    <a:bodyPr/>
                    <a:lstStyle/>
                    <a:p>
                      <a:endParaRPr lang="en-US"/>
                    </a:p>
                  </a:txBody>
                  <a:tcPr/>
                </a:tc>
                <a:tc>
                  <a:txBody>
                    <a:bodyPr/>
                    <a:lstStyle/>
                    <a:p>
                      <a:r>
                        <a:rPr lang="en-US" sz="1400" dirty="0">
                          <a:effectLst/>
                        </a:rPr>
                        <a:t>Time and cost intensive</a:t>
                      </a:r>
                      <a:endParaRPr lang="en-US" sz="1400" dirty="0">
                        <a:solidFill>
                          <a:srgbClr val="000000"/>
                        </a:solidFill>
                        <a:effectLst/>
                      </a:endParaRPr>
                    </a:p>
                  </a:txBody>
                  <a:tcPr marL="48493" marR="48493" marT="24247" marB="24247"/>
                </a:tc>
                <a:tc>
                  <a:txBody>
                    <a:bodyPr/>
                    <a:lstStyle/>
                    <a:p>
                      <a:r>
                        <a:rPr lang="en-US" sz="1400">
                          <a:effectLst/>
                        </a:rPr>
                        <a:t>Imports treated as United States products</a:t>
                      </a:r>
                      <a:endParaRPr lang="en-US" sz="1400">
                        <a:solidFill>
                          <a:srgbClr val="000000"/>
                        </a:solidFill>
                        <a:effectLst/>
                      </a:endParaRPr>
                    </a:p>
                  </a:txBody>
                  <a:tcPr marL="48493" marR="48493" marT="24247" marB="24247"/>
                </a:tc>
              </a:tr>
              <a:tr h="226497">
                <a:tc vMerge="1">
                  <a:txBody>
                    <a:bodyPr/>
                    <a:lstStyle/>
                    <a:p>
                      <a:endParaRPr lang="en-US"/>
                    </a:p>
                  </a:txBody>
                  <a:tcPr/>
                </a:tc>
                <a:tc>
                  <a:txBody>
                    <a:bodyPr/>
                    <a:lstStyle/>
                    <a:p>
                      <a:r>
                        <a:rPr lang="en-US" sz="1400">
                          <a:effectLst/>
                        </a:rPr>
                        <a:t>Proprietary data</a:t>
                      </a:r>
                      <a:endParaRPr lang="en-US" sz="1400">
                        <a:solidFill>
                          <a:srgbClr val="000000"/>
                        </a:solidFill>
                        <a:effectLst/>
                      </a:endParaRPr>
                    </a:p>
                  </a:txBody>
                  <a:tcPr marL="48493" marR="48493" marT="24247" marB="24247"/>
                </a:tc>
                <a:tc>
                  <a:txBody>
                    <a:bodyPr/>
                    <a:lstStyle/>
                    <a:p>
                      <a:r>
                        <a:rPr lang="en-US" sz="1400">
                          <a:effectLst/>
                        </a:rPr>
                        <a:t>Uncertainty</a:t>
                      </a:r>
                      <a:endParaRPr lang="en-US" sz="1400">
                        <a:solidFill>
                          <a:srgbClr val="000000"/>
                        </a:solidFill>
                        <a:effectLst/>
                      </a:endParaRPr>
                    </a:p>
                  </a:txBody>
                  <a:tcPr marL="48493" marR="48493" marT="24247" marB="24247"/>
                </a:tc>
              </a:tr>
              <a:tr h="411049">
                <a:tc vMerge="1">
                  <a:txBody>
                    <a:bodyPr/>
                    <a:lstStyle/>
                    <a:p>
                      <a:endParaRPr lang="en-US"/>
                    </a:p>
                  </a:txBody>
                  <a:tcPr/>
                </a:tc>
                <a:tc>
                  <a:txBody>
                    <a:bodyPr/>
                    <a:lstStyle/>
                    <a:p>
                      <a:r>
                        <a:rPr lang="en-US" sz="1400">
                          <a:effectLst/>
                        </a:rPr>
                        <a:t>Uncertainty</a:t>
                      </a:r>
                      <a:endParaRPr lang="en-US" sz="1400">
                        <a:solidFill>
                          <a:srgbClr val="000000"/>
                        </a:solidFill>
                        <a:effectLst/>
                      </a:endParaRPr>
                    </a:p>
                  </a:txBody>
                  <a:tcPr marL="48493" marR="48493" marT="24247" marB="24247"/>
                </a:tc>
                <a:tc>
                  <a:txBody>
                    <a:bodyPr/>
                    <a:lstStyle/>
                    <a:p>
                      <a:r>
                        <a:rPr lang="en-US" sz="1400">
                          <a:effectLst/>
                        </a:rPr>
                        <a:t>Limited non-United States data</a:t>
                      </a:r>
                      <a:endParaRPr lang="en-US" sz="1400">
                        <a:solidFill>
                          <a:srgbClr val="000000"/>
                        </a:solidFill>
                        <a:effectLst/>
                      </a:endParaRPr>
                    </a:p>
                  </a:txBody>
                  <a:tcPr marL="48493" marR="48493" marT="24247" marB="24247"/>
                </a:tc>
              </a:tr>
              <a:tr h="411049">
                <a:tc vMerge="1">
                  <a:txBody>
                    <a:bodyPr/>
                    <a:lstStyle/>
                    <a:p>
                      <a:endParaRPr lang="en-US"/>
                    </a:p>
                  </a:txBody>
                  <a:tcPr/>
                </a:tc>
                <a:tc>
                  <a:txBody>
                    <a:bodyPr/>
                    <a:lstStyle/>
                    <a:p>
                      <a:r>
                        <a:rPr lang="en-US" sz="1400" dirty="0">
                          <a:effectLst/>
                        </a:rPr>
                        <a:t> </a:t>
                      </a:r>
                      <a:endParaRPr lang="en-US" sz="1400" dirty="0">
                        <a:solidFill>
                          <a:srgbClr val="000000"/>
                        </a:solidFill>
                        <a:effectLst/>
                      </a:endParaRPr>
                    </a:p>
                  </a:txBody>
                  <a:tcPr marL="48493" marR="48493" marT="24247" marB="24247"/>
                </a:tc>
                <a:tc>
                  <a:txBody>
                    <a:bodyPr/>
                    <a:lstStyle/>
                    <a:p>
                      <a:r>
                        <a:rPr lang="en-US" sz="1400" dirty="0">
                          <a:effectLst/>
                        </a:rPr>
                        <a:t>Product use and end-of-life options not included</a:t>
                      </a:r>
                      <a:endParaRPr lang="en-US" sz="1400" dirty="0">
                        <a:solidFill>
                          <a:srgbClr val="000000"/>
                        </a:solidFill>
                        <a:effectLst/>
                      </a:endParaRPr>
                    </a:p>
                  </a:txBody>
                  <a:tcPr marL="48493" marR="48493" marT="24247" marB="24247"/>
                </a:tc>
              </a:tr>
            </a:tbl>
          </a:graphicData>
        </a:graphic>
      </p:graphicFrame>
      <p:sp>
        <p:nvSpPr>
          <p:cNvPr id="5" name="TextBox 4"/>
          <p:cNvSpPr txBox="1"/>
          <p:nvPr/>
        </p:nvSpPr>
        <p:spPr>
          <a:xfrm>
            <a:off x="8763000" y="6540500"/>
            <a:ext cx="3429000" cy="369332"/>
          </a:xfrm>
          <a:prstGeom prst="rect">
            <a:avLst/>
          </a:prstGeom>
          <a:noFill/>
        </p:spPr>
        <p:txBody>
          <a:bodyPr wrap="square" rtlCol="0">
            <a:spAutoFit/>
          </a:bodyPr>
          <a:lstStyle/>
          <a:p>
            <a:r>
              <a:rPr lang="en-US" dirty="0" smtClean="0"/>
              <a:t>Source: </a:t>
            </a:r>
            <a:r>
              <a:rPr lang="en-US" dirty="0" err="1" smtClean="0"/>
              <a:t>Bilec</a:t>
            </a:r>
            <a:r>
              <a:rPr lang="en-US" dirty="0" smtClean="0"/>
              <a:t> et al (2003)</a:t>
            </a:r>
            <a:endParaRPr lang="en-US" dirty="0"/>
          </a:p>
        </p:txBody>
      </p:sp>
      <p:sp>
        <p:nvSpPr>
          <p:cNvPr id="3" name="Slide Number Placeholder 2"/>
          <p:cNvSpPr>
            <a:spLocks noGrp="1"/>
          </p:cNvSpPr>
          <p:nvPr>
            <p:ph type="sldNum" sz="quarter" idx="12"/>
          </p:nvPr>
        </p:nvSpPr>
        <p:spPr/>
        <p:txBody>
          <a:bodyPr/>
          <a:lstStyle/>
          <a:p>
            <a:fld id="{3AED8202-30AE-48A0-BA88-5E0016703AA5}" type="slidenum">
              <a:rPr lang="en-US" smtClean="0"/>
              <a:t>5</a:t>
            </a:fld>
            <a:endParaRPr lang="en-US"/>
          </a:p>
        </p:txBody>
      </p:sp>
      <p:sp>
        <p:nvSpPr>
          <p:cNvPr id="6" name="Oval 5"/>
          <p:cNvSpPr/>
          <p:nvPr/>
        </p:nvSpPr>
        <p:spPr>
          <a:xfrm>
            <a:off x="2778826" y="1888176"/>
            <a:ext cx="4001984" cy="415637"/>
          </a:xfrm>
          <a:prstGeom prst="ellipse">
            <a:avLst/>
          </a:prstGeom>
          <a:noFill/>
          <a:ln w="127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6863938" y="3746852"/>
            <a:ext cx="2458192" cy="295605"/>
          </a:xfrm>
          <a:prstGeom prst="ellipse">
            <a:avLst/>
          </a:prstGeom>
          <a:noFill/>
          <a:ln w="127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2610593" y="2729345"/>
            <a:ext cx="4001984" cy="415637"/>
          </a:xfrm>
          <a:prstGeom prst="ellipse">
            <a:avLst/>
          </a:prstGeom>
          <a:noFill/>
          <a:ln w="127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6708568" y="4098657"/>
            <a:ext cx="2624446" cy="627414"/>
          </a:xfrm>
          <a:prstGeom prst="ellipse">
            <a:avLst/>
          </a:prstGeom>
          <a:noFill/>
          <a:ln w="127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2778826" y="3677269"/>
            <a:ext cx="4001984" cy="415637"/>
          </a:xfrm>
          <a:prstGeom prst="ellipse">
            <a:avLst/>
          </a:prstGeom>
          <a:noFill/>
          <a:ln w="127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Oval 10"/>
          <p:cNvSpPr/>
          <p:nvPr/>
        </p:nvSpPr>
        <p:spPr>
          <a:xfrm>
            <a:off x="6780810" y="1825513"/>
            <a:ext cx="2980706" cy="582117"/>
          </a:xfrm>
          <a:prstGeom prst="ellipse">
            <a:avLst/>
          </a:prstGeom>
          <a:noFill/>
          <a:ln w="127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2789711" y="5106598"/>
            <a:ext cx="4001984" cy="415637"/>
          </a:xfrm>
          <a:prstGeom prst="ellipse">
            <a:avLst/>
          </a:prstGeom>
          <a:noFill/>
          <a:ln w="127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Oval 12"/>
          <p:cNvSpPr/>
          <p:nvPr/>
        </p:nvSpPr>
        <p:spPr>
          <a:xfrm>
            <a:off x="6791695" y="2789360"/>
            <a:ext cx="2458192" cy="295605"/>
          </a:xfrm>
          <a:prstGeom prst="ellipse">
            <a:avLst/>
          </a:prstGeom>
          <a:noFill/>
          <a:ln w="12700">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03260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462077"/>
            <a:ext cx="10972800" cy="1068387"/>
          </a:xfrm>
        </p:spPr>
        <p:txBody>
          <a:bodyPr/>
          <a:lstStyle/>
          <a:p>
            <a:r>
              <a:rPr lang="en-US" dirty="0"/>
              <a:t>Economic Input-Output Life Cycle Assessment</a:t>
            </a:r>
            <a:br>
              <a:rPr lang="en-US" dirty="0"/>
            </a:br>
            <a:r>
              <a:rPr lang="en-US" dirty="0"/>
              <a:t>(</a:t>
            </a:r>
            <a:r>
              <a:rPr lang="en-US" altLang="en-US" dirty="0"/>
              <a:t>EIO-LCA)</a:t>
            </a:r>
            <a:endParaRPr lang="en-US" dirty="0"/>
          </a:p>
        </p:txBody>
      </p:sp>
      <p:sp>
        <p:nvSpPr>
          <p:cNvPr id="3" name="Content Placeholder 2"/>
          <p:cNvSpPr>
            <a:spLocks noGrp="1"/>
          </p:cNvSpPr>
          <p:nvPr>
            <p:ph idx="1"/>
          </p:nvPr>
        </p:nvSpPr>
        <p:spPr>
          <a:xfrm>
            <a:off x="783772" y="1639321"/>
            <a:ext cx="10972800" cy="3103563"/>
          </a:xfrm>
        </p:spPr>
        <p:txBody>
          <a:bodyPr/>
          <a:lstStyle/>
          <a:p>
            <a:pPr marL="342900" lvl="1" indent="-342900">
              <a:buFont typeface="Arial" charset="0"/>
              <a:buChar char="•"/>
            </a:pPr>
            <a:r>
              <a:rPr lang="en-US" dirty="0" smtClean="0"/>
              <a:t>The entire US economy </a:t>
            </a:r>
            <a:r>
              <a:rPr lang="en-US" dirty="0"/>
              <a:t>is broken into </a:t>
            </a:r>
            <a:r>
              <a:rPr lang="en-US" dirty="0" smtClean="0"/>
              <a:t>480 sectors</a:t>
            </a:r>
            <a:r>
              <a:rPr lang="en-US" dirty="0"/>
              <a:t>: </a:t>
            </a:r>
            <a:endParaRPr lang="en-US" dirty="0" smtClean="0"/>
          </a:p>
          <a:p>
            <a:pPr marL="742950" lvl="2" indent="-342900"/>
            <a:r>
              <a:rPr lang="en-US" dirty="0" smtClean="0"/>
              <a:t>e.g.-transportation</a:t>
            </a:r>
            <a:r>
              <a:rPr lang="en-US" dirty="0"/>
              <a:t>, metal production, dairy production, </a:t>
            </a:r>
            <a:r>
              <a:rPr lang="en-US" dirty="0" smtClean="0"/>
              <a:t>banking etc. </a:t>
            </a:r>
            <a:endParaRPr lang="en-US" dirty="0"/>
          </a:p>
          <a:p>
            <a:pPr marL="0" indent="0">
              <a:buNone/>
            </a:pPr>
            <a:endParaRPr lang="en-US" dirty="0" smtClean="0"/>
          </a:p>
          <a:p>
            <a:r>
              <a:rPr lang="en-US" dirty="0" smtClean="0"/>
              <a:t>Inputs and outputs (transactions) from different sectors are measured in dollars.  </a:t>
            </a:r>
          </a:p>
          <a:p>
            <a:pPr lvl="1"/>
            <a:r>
              <a:rPr lang="en-US" dirty="0" smtClean="0"/>
              <a:t>Think in terms of purchases and sales, a measure to capture the flow of goods and services. Each sector is a purchaser and a seller</a:t>
            </a:r>
          </a:p>
          <a:p>
            <a:pPr marL="0" indent="0">
              <a:buNone/>
            </a:pPr>
            <a:endParaRPr lang="en-US" dirty="0"/>
          </a:p>
        </p:txBody>
      </p:sp>
      <p:sp>
        <p:nvSpPr>
          <p:cNvPr id="4" name="Slide Number Placeholder 3"/>
          <p:cNvSpPr>
            <a:spLocks noGrp="1"/>
          </p:cNvSpPr>
          <p:nvPr>
            <p:ph type="sldNum" sz="quarter" idx="12"/>
          </p:nvPr>
        </p:nvSpPr>
        <p:spPr/>
        <p:txBody>
          <a:bodyPr/>
          <a:lstStyle/>
          <a:p>
            <a:fld id="{3AED8202-30AE-48A0-BA88-5E0016703AA5}" type="slidenum">
              <a:rPr lang="en-US" smtClean="0"/>
              <a:t>6</a:t>
            </a:fld>
            <a:endParaRPr lang="en-US"/>
          </a:p>
        </p:txBody>
      </p:sp>
    </p:spTree>
    <p:extLst>
      <p:ext uri="{BB962C8B-B14F-4D97-AF65-F5344CB8AC3E}">
        <p14:creationId xmlns:p14="http://schemas.microsoft.com/office/powerpoint/2010/main" val="16799554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462077"/>
            <a:ext cx="10972800" cy="1068387"/>
          </a:xfrm>
        </p:spPr>
        <p:txBody>
          <a:bodyPr/>
          <a:lstStyle/>
          <a:p>
            <a:r>
              <a:rPr lang="en-US" dirty="0"/>
              <a:t>Economic Input-Output Life Cycle Assessment</a:t>
            </a:r>
            <a:br>
              <a:rPr lang="en-US" dirty="0"/>
            </a:br>
            <a:r>
              <a:rPr lang="en-US" dirty="0"/>
              <a:t>(</a:t>
            </a:r>
            <a:r>
              <a:rPr lang="en-US" altLang="en-US" dirty="0"/>
              <a:t>EIO-LCA)</a:t>
            </a:r>
            <a:endParaRPr lang="en-US" dirty="0"/>
          </a:p>
        </p:txBody>
      </p:sp>
      <p:sp>
        <p:nvSpPr>
          <p:cNvPr id="3" name="Content Placeholder 2"/>
          <p:cNvSpPr>
            <a:spLocks noGrp="1"/>
          </p:cNvSpPr>
          <p:nvPr>
            <p:ph idx="1"/>
          </p:nvPr>
        </p:nvSpPr>
        <p:spPr>
          <a:xfrm>
            <a:off x="760022" y="1330563"/>
            <a:ext cx="10972800" cy="3103563"/>
          </a:xfrm>
        </p:spPr>
        <p:txBody>
          <a:bodyPr/>
          <a:lstStyle/>
          <a:p>
            <a:pPr marL="0" indent="0">
              <a:buNone/>
            </a:pPr>
            <a:endParaRPr lang="en-US" dirty="0"/>
          </a:p>
          <a:p>
            <a:r>
              <a:rPr lang="en-US" dirty="0" smtClean="0"/>
              <a:t>To produce a product in one sector, inputs from many different other sectors are required</a:t>
            </a:r>
          </a:p>
          <a:p>
            <a:pPr lvl="1"/>
            <a:r>
              <a:rPr lang="en-US" dirty="0" smtClean="0"/>
              <a:t>To make cheese: need $x of transportation, $y of dairy production, $z electricity</a:t>
            </a:r>
          </a:p>
          <a:p>
            <a:pPr lvl="1"/>
            <a:endParaRPr lang="en-US" dirty="0"/>
          </a:p>
          <a:p>
            <a:r>
              <a:rPr lang="en-US" dirty="0"/>
              <a:t>Each sector has environmental </a:t>
            </a:r>
            <a:r>
              <a:rPr lang="en-US" dirty="0" smtClean="0"/>
              <a:t>sector impacts </a:t>
            </a:r>
            <a:r>
              <a:rPr lang="en-US" dirty="0"/>
              <a:t>per output, tabulated, </a:t>
            </a:r>
          </a:p>
          <a:p>
            <a:pPr lvl="1"/>
            <a:r>
              <a:rPr lang="en-US" dirty="0" err="1"/>
              <a:t>eg</a:t>
            </a:r>
            <a:r>
              <a:rPr lang="en-US" dirty="0"/>
              <a:t>., 20kg CO2eq/$ dairy production </a:t>
            </a:r>
            <a:r>
              <a:rPr lang="en-US" dirty="0" smtClean="0"/>
              <a:t>output</a:t>
            </a:r>
          </a:p>
          <a:p>
            <a:endParaRPr lang="en-US" dirty="0" smtClean="0"/>
          </a:p>
          <a:p>
            <a:r>
              <a:rPr lang="en-US" dirty="0" smtClean="0"/>
              <a:t>The overall environmental impact for a product or service:</a:t>
            </a:r>
          </a:p>
          <a:p>
            <a:pPr marL="0" indent="0">
              <a:buNone/>
            </a:pPr>
            <a:r>
              <a:rPr lang="en-US" dirty="0" smtClean="0"/>
              <a:t>Impact/product = </a:t>
            </a:r>
            <a:r>
              <a:rPr lang="el-GR" dirty="0" smtClean="0"/>
              <a:t>Σ</a:t>
            </a:r>
            <a:r>
              <a:rPr lang="en-US" dirty="0" smtClean="0"/>
              <a:t> (sector inputs in $ needed to make the product) x (the sector impact/$)</a:t>
            </a:r>
          </a:p>
          <a:p>
            <a:endParaRPr lang="en-US" dirty="0"/>
          </a:p>
          <a:p>
            <a:endParaRPr lang="en-US" dirty="0" smtClean="0"/>
          </a:p>
        </p:txBody>
      </p:sp>
      <p:sp>
        <p:nvSpPr>
          <p:cNvPr id="4" name="Slide Number Placeholder 3"/>
          <p:cNvSpPr>
            <a:spLocks noGrp="1"/>
          </p:cNvSpPr>
          <p:nvPr>
            <p:ph type="sldNum" sz="quarter" idx="12"/>
          </p:nvPr>
        </p:nvSpPr>
        <p:spPr/>
        <p:txBody>
          <a:bodyPr/>
          <a:lstStyle/>
          <a:p>
            <a:fld id="{3AED8202-30AE-48A0-BA88-5E0016703AA5}" type="slidenum">
              <a:rPr lang="en-US" smtClean="0"/>
              <a:t>7</a:t>
            </a:fld>
            <a:endParaRPr lang="en-US"/>
          </a:p>
        </p:txBody>
      </p:sp>
    </p:spTree>
    <p:extLst>
      <p:ext uri="{BB962C8B-B14F-4D97-AF65-F5344CB8AC3E}">
        <p14:creationId xmlns:p14="http://schemas.microsoft.com/office/powerpoint/2010/main" val="37073272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857" y="570934"/>
            <a:ext cx="10972800" cy="1068387"/>
          </a:xfrm>
        </p:spPr>
        <p:txBody>
          <a:bodyPr/>
          <a:lstStyle/>
          <a:p>
            <a:r>
              <a:rPr lang="en-US" dirty="0"/>
              <a:t>Economic Input-Output Life Cycle Assessment</a:t>
            </a:r>
            <a:br>
              <a:rPr lang="en-US" dirty="0"/>
            </a:br>
            <a:r>
              <a:rPr lang="en-US" dirty="0"/>
              <a:t>(</a:t>
            </a:r>
            <a:r>
              <a:rPr lang="en-US" altLang="en-US" dirty="0"/>
              <a:t>EIO-LCA)</a:t>
            </a:r>
            <a:endParaRPr lang="en-US" dirty="0"/>
          </a:p>
        </p:txBody>
      </p:sp>
      <p:sp>
        <p:nvSpPr>
          <p:cNvPr id="3" name="Content Placeholder 2"/>
          <p:cNvSpPr>
            <a:spLocks noGrp="1"/>
          </p:cNvSpPr>
          <p:nvPr>
            <p:ph idx="1"/>
          </p:nvPr>
        </p:nvSpPr>
        <p:spPr>
          <a:xfrm>
            <a:off x="882733" y="1639321"/>
            <a:ext cx="10972800" cy="3103563"/>
          </a:xfrm>
        </p:spPr>
        <p:txBody>
          <a:bodyPr/>
          <a:lstStyle/>
          <a:p>
            <a:pPr marL="342900" lvl="1" indent="-342900">
              <a:buFont typeface="Arial" charset="0"/>
              <a:buChar char="•"/>
            </a:pPr>
            <a:r>
              <a:rPr lang="en-US" dirty="0" smtClean="0"/>
              <a:t>Sometimes the inputs for a product can be circular</a:t>
            </a:r>
          </a:p>
          <a:p>
            <a:pPr marL="342900" lvl="1" indent="-342900">
              <a:buFont typeface="Arial" charset="0"/>
              <a:buChar char="•"/>
            </a:pPr>
            <a:endParaRPr lang="en-US" dirty="0"/>
          </a:p>
          <a:p>
            <a:pPr marL="342900" lvl="1" indent="-342900">
              <a:buFont typeface="Arial" charset="0"/>
              <a:buChar char="•"/>
            </a:pPr>
            <a:r>
              <a:rPr lang="en-US" dirty="0" smtClean="0"/>
              <a:t>For instance, to make a car, you need metal parts, you must have transportation, you require a truck to transport</a:t>
            </a:r>
          </a:p>
          <a:p>
            <a:pPr marL="342900" lvl="1" indent="-342900">
              <a:buFont typeface="Arial" charset="0"/>
              <a:buChar char="•"/>
            </a:pPr>
            <a:endParaRPr lang="en-US" dirty="0"/>
          </a:p>
          <a:p>
            <a:pPr marL="342900" lvl="1" indent="-342900">
              <a:buFont typeface="Arial" charset="0"/>
              <a:buChar char="•"/>
            </a:pPr>
            <a:r>
              <a:rPr lang="en-US" dirty="0" smtClean="0"/>
              <a:t>In this case,  it takes some output from the auto sector (the truck) to make the auto product (the car):  circularity</a:t>
            </a:r>
          </a:p>
          <a:p>
            <a:pPr marL="342900" lvl="1" indent="-342900">
              <a:buFont typeface="Arial" charset="0"/>
              <a:buChar char="•"/>
            </a:pPr>
            <a:endParaRPr lang="en-US" dirty="0"/>
          </a:p>
          <a:p>
            <a:pPr marL="342900" lvl="1" indent="-342900">
              <a:buFont typeface="Arial" charset="0"/>
              <a:buChar char="•"/>
            </a:pPr>
            <a:r>
              <a:rPr lang="en-US" dirty="0" smtClean="0"/>
              <a:t>In fact sectors are all inter-twined with these circularities….</a:t>
            </a:r>
          </a:p>
          <a:p>
            <a:pPr marL="342900" lvl="1" indent="-342900">
              <a:buFont typeface="Arial" charset="0"/>
              <a:buChar char="•"/>
            </a:pPr>
            <a:endParaRPr lang="en-US" dirty="0"/>
          </a:p>
          <a:p>
            <a:pPr marL="342900" lvl="1" indent="-342900">
              <a:buFont typeface="Arial" charset="0"/>
              <a:buChar char="•"/>
            </a:pPr>
            <a:r>
              <a:rPr lang="en-US" dirty="0" smtClean="0"/>
              <a:t>Good news: EIO-LCA software takes care of this for you (circularity, calculating sector </a:t>
            </a:r>
            <a:r>
              <a:rPr lang="en-US" smtClean="0"/>
              <a:t>impacts )</a:t>
            </a:r>
            <a:endParaRPr lang="en-US" dirty="0" smtClean="0"/>
          </a:p>
          <a:p>
            <a:pPr marL="342900" lvl="1" indent="-342900">
              <a:buFont typeface="Arial" charset="0"/>
              <a:buChar char="•"/>
            </a:pPr>
            <a:endParaRPr lang="en-US" dirty="0"/>
          </a:p>
          <a:p>
            <a:endParaRPr lang="en-US" dirty="0" smtClean="0"/>
          </a:p>
        </p:txBody>
      </p:sp>
      <p:sp>
        <p:nvSpPr>
          <p:cNvPr id="4" name="Slide Number Placeholder 3"/>
          <p:cNvSpPr>
            <a:spLocks noGrp="1"/>
          </p:cNvSpPr>
          <p:nvPr>
            <p:ph type="sldNum" sz="quarter" idx="12"/>
          </p:nvPr>
        </p:nvSpPr>
        <p:spPr/>
        <p:txBody>
          <a:bodyPr/>
          <a:lstStyle/>
          <a:p>
            <a:fld id="{3AED8202-30AE-48A0-BA88-5E0016703AA5}" type="slidenum">
              <a:rPr lang="en-US" smtClean="0"/>
              <a:t>8</a:t>
            </a:fld>
            <a:endParaRPr lang="en-US"/>
          </a:p>
        </p:txBody>
      </p:sp>
    </p:spTree>
    <p:extLst>
      <p:ext uri="{BB962C8B-B14F-4D97-AF65-F5344CB8AC3E}">
        <p14:creationId xmlns:p14="http://schemas.microsoft.com/office/powerpoint/2010/main" val="33815171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exercise</a:t>
            </a:r>
            <a:endParaRPr lang="en-US" dirty="0"/>
          </a:p>
        </p:txBody>
      </p:sp>
      <p:sp>
        <p:nvSpPr>
          <p:cNvPr id="3" name="Content Placeholder 2"/>
          <p:cNvSpPr>
            <a:spLocks noGrp="1"/>
          </p:cNvSpPr>
          <p:nvPr>
            <p:ph idx="1"/>
          </p:nvPr>
        </p:nvSpPr>
        <p:spPr>
          <a:xfrm>
            <a:off x="381000" y="1968501"/>
            <a:ext cx="5715000" cy="3103563"/>
          </a:xfrm>
        </p:spPr>
        <p:txBody>
          <a:bodyPr/>
          <a:lstStyle/>
          <a:p>
            <a:r>
              <a:rPr lang="en-US" dirty="0" smtClean="0"/>
              <a:t>Divide into groups of 4 people per group</a:t>
            </a:r>
          </a:p>
          <a:p>
            <a:r>
              <a:rPr lang="en-US" dirty="0" smtClean="0"/>
              <a:t>Look at our simple economy on the right</a:t>
            </a:r>
          </a:p>
          <a:p>
            <a:r>
              <a:rPr lang="en-US" dirty="0" smtClean="0"/>
              <a:t>One person is soda producer, another is water treatment facility, another is can manufacturer and the fourth is aluminum manufacturer </a:t>
            </a:r>
          </a:p>
          <a:p>
            <a:pPr marL="0" indent="0">
              <a:buNone/>
            </a:pPr>
            <a:endParaRPr lang="en-US" dirty="0"/>
          </a:p>
        </p:txBody>
      </p:sp>
      <p:sp>
        <p:nvSpPr>
          <p:cNvPr id="4" name="Slide Number Placeholder 3"/>
          <p:cNvSpPr>
            <a:spLocks noGrp="1"/>
          </p:cNvSpPr>
          <p:nvPr>
            <p:ph type="sldNum" sz="quarter" idx="12"/>
          </p:nvPr>
        </p:nvSpPr>
        <p:spPr/>
        <p:txBody>
          <a:bodyPr/>
          <a:lstStyle/>
          <a:p>
            <a:fld id="{3AED8202-30AE-48A0-BA88-5E0016703AA5}" type="slidenum">
              <a:rPr lang="en-US" smtClean="0"/>
              <a:t>9</a:t>
            </a:fld>
            <a:endParaRPr lang="en-US"/>
          </a:p>
        </p:txBody>
      </p:sp>
      <p:pic>
        <p:nvPicPr>
          <p:cNvPr id="5" name="Picture 1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632369" y="2661945"/>
            <a:ext cx="5120244" cy="336072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35844436"/>
      </p:ext>
    </p:extLst>
  </p:cSld>
  <p:clrMapOvr>
    <a:masterClrMapping/>
  </p:clrMapOvr>
  <p:timing>
    <p:tnLst>
      <p:par>
        <p:cTn id="1" dur="indefinite" restart="never" nodeType="tmRoot"/>
      </p:par>
    </p:tnLst>
  </p:timing>
</p:sld>
</file>

<file path=ppt/theme/theme1.xml><?xml version="1.0" encoding="utf-8"?>
<a:theme xmlns:a="http://schemas.openxmlformats.org/drawingml/2006/main" name="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ncstate-ppt-template-horizontal-left-logo</Template>
  <TotalTime>8878</TotalTime>
  <Words>4277</Words>
  <Application>Microsoft Office PowerPoint</Application>
  <PresentationFormat>Widescreen</PresentationFormat>
  <Paragraphs>1333</Paragraphs>
  <Slides>45</Slides>
  <Notes>24</Notes>
  <HiddenSlides>2</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45</vt:i4>
      </vt:variant>
    </vt:vector>
  </HeadingPairs>
  <TitlesOfParts>
    <vt:vector size="53" baseType="lpstr">
      <vt:lpstr>ＭＳ Ｐゴシック</vt:lpstr>
      <vt:lpstr>Arial</vt:lpstr>
      <vt:lpstr>Calibri</vt:lpstr>
      <vt:lpstr>Times New Roman</vt:lpstr>
      <vt:lpstr>Tw Cen MT</vt:lpstr>
      <vt:lpstr>Verdana</vt:lpstr>
      <vt:lpstr>NCStateU-horizontal-left-logo</vt:lpstr>
      <vt:lpstr>Document</vt:lpstr>
      <vt:lpstr>Economic Input-Output Life Cycle Assessment (EIO-LCA)</vt:lpstr>
      <vt:lpstr>Conventional LCA example: Process Based LCA</vt:lpstr>
      <vt:lpstr>Process based LCA structure</vt:lpstr>
      <vt:lpstr>The Boundary Issue</vt:lpstr>
      <vt:lpstr>Process and I-O comparisons</vt:lpstr>
      <vt:lpstr>Economic Input-Output Life Cycle Assessment (EIO-LCA)</vt:lpstr>
      <vt:lpstr>Economic Input-Output Life Cycle Assessment (EIO-LCA)</vt:lpstr>
      <vt:lpstr>Economic Input-Output Life Cycle Assessment (EIO-LCA)</vt:lpstr>
      <vt:lpstr>Class exercise</vt:lpstr>
      <vt:lpstr>Unit Process for Soda Producer</vt:lpstr>
      <vt:lpstr>Unit Process for Can Manufacturer</vt:lpstr>
      <vt:lpstr>Unit Process for Aluminum</vt:lpstr>
      <vt:lpstr>Unit Process for Treated Water</vt:lpstr>
      <vt:lpstr>PowerPoint Presentation</vt:lpstr>
      <vt:lpstr>Goal of Class Exercise</vt:lpstr>
      <vt:lpstr>Goal of Class Exercise</vt:lpstr>
      <vt:lpstr>Log Sheet Provided</vt:lpstr>
      <vt:lpstr>Overall Info Needed</vt:lpstr>
      <vt:lpstr>PowerPoint Presentation</vt:lpstr>
      <vt:lpstr>Economic Input-Output Analysis</vt:lpstr>
      <vt:lpstr>Input-Output method</vt:lpstr>
      <vt:lpstr>Example </vt:lpstr>
      <vt:lpstr>Data Sources in EIO-LCA (1997)</vt:lpstr>
      <vt:lpstr>Life Cycle Stages: tracking energy and emissions </vt:lpstr>
      <vt:lpstr>Effects Specified</vt:lpstr>
      <vt:lpstr>Example of using EIO-LCA</vt:lpstr>
      <vt:lpstr>EIOLCA tool</vt:lpstr>
      <vt:lpstr>Steps to use EIO-LCA</vt:lpstr>
      <vt:lpstr>Total economic output of $1 million automobile manufacturing</vt:lpstr>
      <vt:lpstr>Definitions of economic output headline</vt:lpstr>
      <vt:lpstr>Value Added Components</vt:lpstr>
      <vt:lpstr>Total conventional air pollutants output of $1 million automobile manufacturing</vt:lpstr>
      <vt:lpstr>Total GHG output of $1 million automobile manufacturing</vt:lpstr>
      <vt:lpstr>Definition of GHG headers</vt:lpstr>
      <vt:lpstr>Total energy output of $1 million automobile manufacturing</vt:lpstr>
      <vt:lpstr>Total hazardous waste generated from $1 million automobile manufacturing</vt:lpstr>
      <vt:lpstr>Total toxic releases output of $1 million automobile manufacturing</vt:lpstr>
      <vt:lpstr>Total water withdrawals of $1 million automobile manufacturing</vt:lpstr>
      <vt:lpstr>Total movement of inputs/freight of $1 million automobile manufacturing via various modes</vt:lpstr>
      <vt:lpstr>Total land use from all sectors from $1 million automobile manufacturing</vt:lpstr>
      <vt:lpstr>TRACI impacts from all sectors from $1 million automobile manufacturing</vt:lpstr>
      <vt:lpstr>Necessity of EIO-LCA</vt:lpstr>
      <vt:lpstr>Class Activity</vt:lpstr>
      <vt:lpstr>Class Activity</vt:lpstr>
      <vt:lpstr>Summary</vt:lpstr>
    </vt:vector>
  </TitlesOfParts>
  <Company>North Carolina State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Input-Output Life Cycle Assessment</dc:title>
  <dc:creator>Neethi Rajagopalan</dc:creator>
  <cp:lastModifiedBy>Richard Venditti</cp:lastModifiedBy>
  <cp:revision>172</cp:revision>
  <cp:lastPrinted>2014-11-06T13:22:35Z</cp:lastPrinted>
  <dcterms:created xsi:type="dcterms:W3CDTF">2014-10-15T11:46:51Z</dcterms:created>
  <dcterms:modified xsi:type="dcterms:W3CDTF">2014-11-06T13:38:53Z</dcterms:modified>
</cp:coreProperties>
</file>